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30"/>
  </p:notesMasterIdLst>
  <p:handoutMasterIdLst>
    <p:handoutMasterId r:id="rId31"/>
  </p:handoutMasterIdLst>
  <p:sldIdLst>
    <p:sldId id="273" r:id="rId7"/>
    <p:sldId id="286" r:id="rId8"/>
    <p:sldId id="269" r:id="rId9"/>
    <p:sldId id="270" r:id="rId10"/>
    <p:sldId id="271" r:id="rId11"/>
    <p:sldId id="295" r:id="rId12"/>
    <p:sldId id="300" r:id="rId13"/>
    <p:sldId id="299" r:id="rId14"/>
    <p:sldId id="298" r:id="rId15"/>
    <p:sldId id="297" r:id="rId16"/>
    <p:sldId id="296" r:id="rId17"/>
    <p:sldId id="266" r:id="rId18"/>
    <p:sldId id="265" r:id="rId19"/>
    <p:sldId id="282" r:id="rId20"/>
    <p:sldId id="276" r:id="rId21"/>
    <p:sldId id="277" r:id="rId22"/>
    <p:sldId id="278" r:id="rId23"/>
    <p:sldId id="293" r:id="rId24"/>
    <p:sldId id="279" r:id="rId25"/>
    <p:sldId id="301" r:id="rId26"/>
    <p:sldId id="302" r:id="rId27"/>
    <p:sldId id="268" r:id="rId28"/>
    <p:sldId id="28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791D3"/>
    <a:srgbClr val="FFFFFF"/>
    <a:srgbClr val="E04710"/>
    <a:srgbClr val="9F3515"/>
    <a:srgbClr val="E85E12"/>
    <a:srgbClr val="2C38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6421" autoAdjust="0"/>
  </p:normalViewPr>
  <p:slideViewPr>
    <p:cSldViewPr snapToObjects="1">
      <p:cViewPr varScale="1">
        <p:scale>
          <a:sx n="105" d="100"/>
          <a:sy n="105" d="100"/>
        </p:scale>
        <p:origin x="1056" y="108"/>
      </p:cViewPr>
      <p:guideLst>
        <p:guide orient="horz" pos="2160"/>
        <p:guide pos="2880"/>
      </p:guideLst>
    </p:cSldViewPr>
  </p:slideViewPr>
  <p:outlineViewPr>
    <p:cViewPr>
      <p:scale>
        <a:sx n="33" d="100"/>
        <a:sy n="33" d="100"/>
      </p:scale>
      <p:origin x="0" y="-1500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387A63-B597-B948-8022-473DDF3DDC1B}" type="datetimeFigureOut">
              <a:rPr lang="en-US" smtClean="0"/>
              <a:t>2/3/2016</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ADC7E8-146C-1B4D-93BA-B9C87B8497FE}" type="slidenum">
              <a:rPr lang="en-GB" smtClean="0"/>
              <a:t>‹#›</a:t>
            </a:fld>
            <a:endParaRPr lang="en-GB"/>
          </a:p>
        </p:txBody>
      </p:sp>
    </p:spTree>
    <p:extLst>
      <p:ext uri="{BB962C8B-B14F-4D97-AF65-F5344CB8AC3E}">
        <p14:creationId xmlns:p14="http://schemas.microsoft.com/office/powerpoint/2010/main" val="768523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2600E-13CF-40FF-8381-0A2383760F76}" type="datetimeFigureOut">
              <a:rPr lang="en-GB" smtClean="0"/>
              <a:pPr/>
              <a:t>03/02/2016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FDA764-0642-4F60-9158-A96B57746612}" type="slidenum">
              <a:rPr lang="en-GB" smtClean="0"/>
              <a:pPr/>
              <a:t>‹#›</a:t>
            </a:fld>
            <a:endParaRPr lang="en-GB"/>
          </a:p>
        </p:txBody>
      </p:sp>
    </p:spTree>
    <p:extLst>
      <p:ext uri="{BB962C8B-B14F-4D97-AF65-F5344CB8AC3E}">
        <p14:creationId xmlns:p14="http://schemas.microsoft.com/office/powerpoint/2010/main" val="30456115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a:t>
            </a:fld>
            <a:endParaRPr lang="en-GB"/>
          </a:p>
        </p:txBody>
      </p:sp>
    </p:spTree>
    <p:extLst>
      <p:ext uri="{BB962C8B-B14F-4D97-AF65-F5344CB8AC3E}">
        <p14:creationId xmlns:p14="http://schemas.microsoft.com/office/powerpoint/2010/main" val="216891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10</a:t>
            </a:fld>
            <a:endParaRPr lang="en-GB"/>
          </a:p>
        </p:txBody>
      </p:sp>
    </p:spTree>
    <p:extLst>
      <p:ext uri="{BB962C8B-B14F-4D97-AF65-F5344CB8AC3E}">
        <p14:creationId xmlns:p14="http://schemas.microsoft.com/office/powerpoint/2010/main" val="2683107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11</a:t>
            </a:fld>
            <a:endParaRPr lang="en-GB"/>
          </a:p>
        </p:txBody>
      </p:sp>
    </p:spTree>
    <p:extLst>
      <p:ext uri="{BB962C8B-B14F-4D97-AF65-F5344CB8AC3E}">
        <p14:creationId xmlns:p14="http://schemas.microsoft.com/office/powerpoint/2010/main" val="422844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12</a:t>
            </a:fld>
            <a:endParaRPr lang="en-GB"/>
          </a:p>
        </p:txBody>
      </p:sp>
    </p:spTree>
    <p:extLst>
      <p:ext uri="{BB962C8B-B14F-4D97-AF65-F5344CB8AC3E}">
        <p14:creationId xmlns:p14="http://schemas.microsoft.com/office/powerpoint/2010/main" val="363824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13</a:t>
            </a:fld>
            <a:endParaRPr lang="en-GB"/>
          </a:p>
        </p:txBody>
      </p:sp>
    </p:spTree>
    <p:extLst>
      <p:ext uri="{BB962C8B-B14F-4D97-AF65-F5344CB8AC3E}">
        <p14:creationId xmlns:p14="http://schemas.microsoft.com/office/powerpoint/2010/main" val="2450042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14</a:t>
            </a:fld>
            <a:endParaRPr lang="en-GB"/>
          </a:p>
        </p:txBody>
      </p:sp>
    </p:spTree>
    <p:extLst>
      <p:ext uri="{BB962C8B-B14F-4D97-AF65-F5344CB8AC3E}">
        <p14:creationId xmlns:p14="http://schemas.microsoft.com/office/powerpoint/2010/main" val="2450042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15</a:t>
            </a:fld>
            <a:endParaRPr lang="en-GB"/>
          </a:p>
        </p:txBody>
      </p:sp>
    </p:spTree>
    <p:extLst>
      <p:ext uri="{BB962C8B-B14F-4D97-AF65-F5344CB8AC3E}">
        <p14:creationId xmlns:p14="http://schemas.microsoft.com/office/powerpoint/2010/main" val="2450042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16</a:t>
            </a:fld>
            <a:endParaRPr lang="en-GB"/>
          </a:p>
        </p:txBody>
      </p:sp>
    </p:spTree>
    <p:extLst>
      <p:ext uri="{BB962C8B-B14F-4D97-AF65-F5344CB8AC3E}">
        <p14:creationId xmlns:p14="http://schemas.microsoft.com/office/powerpoint/2010/main" val="2450042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17</a:t>
            </a:fld>
            <a:endParaRPr lang="en-GB"/>
          </a:p>
        </p:txBody>
      </p:sp>
    </p:spTree>
    <p:extLst>
      <p:ext uri="{BB962C8B-B14F-4D97-AF65-F5344CB8AC3E}">
        <p14:creationId xmlns:p14="http://schemas.microsoft.com/office/powerpoint/2010/main" val="245004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18</a:t>
            </a:fld>
            <a:endParaRPr lang="en-GB"/>
          </a:p>
        </p:txBody>
      </p:sp>
    </p:spTree>
    <p:extLst>
      <p:ext uri="{BB962C8B-B14F-4D97-AF65-F5344CB8AC3E}">
        <p14:creationId xmlns:p14="http://schemas.microsoft.com/office/powerpoint/2010/main" val="15241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19</a:t>
            </a:fld>
            <a:endParaRPr lang="en-GB"/>
          </a:p>
        </p:txBody>
      </p:sp>
    </p:spTree>
    <p:extLst>
      <p:ext uri="{BB962C8B-B14F-4D97-AF65-F5344CB8AC3E}">
        <p14:creationId xmlns:p14="http://schemas.microsoft.com/office/powerpoint/2010/main" val="2450042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a:t>
            </a:fld>
            <a:endParaRPr lang="en-GB"/>
          </a:p>
        </p:txBody>
      </p:sp>
    </p:spTree>
    <p:extLst>
      <p:ext uri="{BB962C8B-B14F-4D97-AF65-F5344CB8AC3E}">
        <p14:creationId xmlns:p14="http://schemas.microsoft.com/office/powerpoint/2010/main" val="606349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20</a:t>
            </a:fld>
            <a:endParaRPr lang="en-GB"/>
          </a:p>
        </p:txBody>
      </p:sp>
    </p:spTree>
    <p:extLst>
      <p:ext uri="{BB962C8B-B14F-4D97-AF65-F5344CB8AC3E}">
        <p14:creationId xmlns:p14="http://schemas.microsoft.com/office/powerpoint/2010/main" val="319169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21</a:t>
            </a:fld>
            <a:endParaRPr lang="en-GB"/>
          </a:p>
        </p:txBody>
      </p:sp>
    </p:spTree>
    <p:extLst>
      <p:ext uri="{BB962C8B-B14F-4D97-AF65-F5344CB8AC3E}">
        <p14:creationId xmlns:p14="http://schemas.microsoft.com/office/powerpoint/2010/main" val="1604790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22</a:t>
            </a:fld>
            <a:endParaRPr lang="en-GB"/>
          </a:p>
        </p:txBody>
      </p:sp>
    </p:spTree>
    <p:extLst>
      <p:ext uri="{BB962C8B-B14F-4D97-AF65-F5344CB8AC3E}">
        <p14:creationId xmlns:p14="http://schemas.microsoft.com/office/powerpoint/2010/main" val="1551797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23</a:t>
            </a:fld>
            <a:endParaRPr lang="en-GB"/>
          </a:p>
        </p:txBody>
      </p:sp>
    </p:spTree>
    <p:extLst>
      <p:ext uri="{BB962C8B-B14F-4D97-AF65-F5344CB8AC3E}">
        <p14:creationId xmlns:p14="http://schemas.microsoft.com/office/powerpoint/2010/main" val="155179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3</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4</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5</a:t>
            </a:fld>
            <a:endParaRPr lang="en-GB"/>
          </a:p>
        </p:txBody>
      </p:sp>
    </p:spTree>
    <p:extLst>
      <p:ext uri="{BB962C8B-B14F-4D97-AF65-F5344CB8AC3E}">
        <p14:creationId xmlns:p14="http://schemas.microsoft.com/office/powerpoint/2010/main" val="100532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6</a:t>
            </a:fld>
            <a:endParaRPr lang="en-GB"/>
          </a:p>
        </p:txBody>
      </p:sp>
    </p:spTree>
    <p:extLst>
      <p:ext uri="{BB962C8B-B14F-4D97-AF65-F5344CB8AC3E}">
        <p14:creationId xmlns:p14="http://schemas.microsoft.com/office/powerpoint/2010/main" val="2109285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7</a:t>
            </a:fld>
            <a:endParaRPr lang="en-GB"/>
          </a:p>
        </p:txBody>
      </p:sp>
    </p:spTree>
    <p:extLst>
      <p:ext uri="{BB962C8B-B14F-4D97-AF65-F5344CB8AC3E}">
        <p14:creationId xmlns:p14="http://schemas.microsoft.com/office/powerpoint/2010/main" val="498982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8</a:t>
            </a:fld>
            <a:endParaRPr lang="en-GB"/>
          </a:p>
        </p:txBody>
      </p:sp>
    </p:spTree>
    <p:extLst>
      <p:ext uri="{BB962C8B-B14F-4D97-AF65-F5344CB8AC3E}">
        <p14:creationId xmlns:p14="http://schemas.microsoft.com/office/powerpoint/2010/main" val="4237442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rgbClr val="2C3841"/>
              </a:solidFill>
            </a:endParaRPr>
          </a:p>
        </p:txBody>
      </p:sp>
      <p:sp>
        <p:nvSpPr>
          <p:cNvPr id="4" name="Slide Number Placeholder 3"/>
          <p:cNvSpPr>
            <a:spLocks noGrp="1"/>
          </p:cNvSpPr>
          <p:nvPr>
            <p:ph type="sldNum" sz="quarter" idx="10"/>
          </p:nvPr>
        </p:nvSpPr>
        <p:spPr/>
        <p:txBody>
          <a:bodyPr/>
          <a:lstStyle/>
          <a:p>
            <a:fld id="{4EFDA764-0642-4F60-9158-A96B57746612}" type="slidenum">
              <a:rPr lang="en-GB" smtClean="0"/>
              <a:pPr/>
              <a:t>9</a:t>
            </a:fld>
            <a:endParaRPr lang="en-GB"/>
          </a:p>
        </p:txBody>
      </p:sp>
    </p:spTree>
    <p:extLst>
      <p:ext uri="{BB962C8B-B14F-4D97-AF65-F5344CB8AC3E}">
        <p14:creationId xmlns:p14="http://schemas.microsoft.com/office/powerpoint/2010/main" val="3402165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493200" y="1234800"/>
            <a:ext cx="8157600" cy="5130000"/>
          </a:xfrm>
        </p:spPr>
        <p:txBody>
          <a:bodyPr/>
          <a:lstStyle/>
          <a:p>
            <a:endParaRPr lang="en-GB"/>
          </a:p>
        </p:txBody>
      </p:sp>
      <p:sp>
        <p:nvSpPr>
          <p:cNvPr id="3" name="Subtitle 2"/>
          <p:cNvSpPr>
            <a:spLocks noGrp="1"/>
          </p:cNvSpPr>
          <p:nvPr>
            <p:ph type="subTitle" idx="1"/>
          </p:nvPr>
        </p:nvSpPr>
        <p:spPr>
          <a:xfrm>
            <a:off x="1945800" y="5036195"/>
            <a:ext cx="6705000" cy="236347"/>
          </a:xfrm>
        </p:spPr>
        <p:txBody>
          <a:bodyPr wrap="square">
            <a:spAutoFit/>
          </a:bodyPr>
          <a:lstStyle>
            <a:lvl1pPr marL="0" indent="0" algn="l">
              <a:lnSpc>
                <a:spcPct val="96000"/>
              </a:lnSpc>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p:txBody>
      </p:sp>
      <p:sp>
        <p:nvSpPr>
          <p:cNvPr id="4" name="Date Placeholder 3"/>
          <p:cNvSpPr>
            <a:spLocks noGrp="1"/>
          </p:cNvSpPr>
          <p:nvPr>
            <p:ph type="dt" sz="half" idx="10"/>
          </p:nvPr>
        </p:nvSpPr>
        <p:spPr>
          <a:xfrm>
            <a:off x="0" y="4676946"/>
            <a:ext cx="1495122" cy="230832"/>
          </a:xfrm>
        </p:spPr>
        <p:txBody>
          <a:bodyPr/>
          <a:lstStyle>
            <a:lvl1pPr>
              <a:defRPr sz="1500">
                <a:solidFill>
                  <a:schemeClr val="bg1"/>
                </a:solidFill>
              </a:defRPr>
            </a:lvl1pPr>
          </a:lstStyle>
          <a:p>
            <a:endParaRPr lang="en-GB" dirty="0"/>
          </a:p>
        </p:txBody>
      </p:sp>
      <p:sp>
        <p:nvSpPr>
          <p:cNvPr id="2" name="Title 1"/>
          <p:cNvSpPr>
            <a:spLocks noGrp="1"/>
          </p:cNvSpPr>
          <p:nvPr>
            <p:ph type="ctrTitle"/>
          </p:nvPr>
        </p:nvSpPr>
        <p:spPr>
          <a:xfrm>
            <a:off x="1945800" y="4561893"/>
            <a:ext cx="6705000" cy="431657"/>
          </a:xfrm>
        </p:spPr>
        <p:txBody>
          <a:bodyPr wrap="square" anchor="t" anchorCtr="0">
            <a:spAutoFit/>
          </a:bodyPr>
          <a:lstStyle>
            <a:lvl1pPr>
              <a:defRPr sz="3300">
                <a:solidFill>
                  <a:schemeClr val="bg1"/>
                </a:solidFill>
              </a:defRPr>
            </a:lvl1pPr>
          </a:lstStyle>
          <a:p>
            <a:r>
              <a:rPr lang="en-US" dirty="0" smtClean="0"/>
              <a:t>Click to edit Master title style</a:t>
            </a:r>
            <a:endParaRPr lang="en-GB" dirty="0"/>
          </a:p>
        </p:txBody>
      </p:sp>
      <p:pic>
        <p:nvPicPr>
          <p:cNvPr id="12" name="Picture 11" descr="Jisc Large Logo.jpg"/>
          <p:cNvPicPr>
            <a:picLocks noChangeAspect="1"/>
          </p:cNvPicPr>
          <p:nvPr userDrawn="1"/>
        </p:nvPicPr>
        <p:blipFill>
          <a:blip r:embed="rId2" cstate="print"/>
          <a:stretch>
            <a:fillRect/>
          </a:stretch>
        </p:blipFill>
        <p:spPr>
          <a:xfrm>
            <a:off x="493200" y="0"/>
            <a:ext cx="1243584" cy="71780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44000" cy="4608000"/>
          </a:xfrm>
        </p:spPr>
        <p:txBody>
          <a:bodyPr/>
          <a:lstStyle/>
          <a:p>
            <a:endParaRPr lang="en-GB"/>
          </a:p>
        </p:txBody>
      </p:sp>
      <p:sp>
        <p:nvSpPr>
          <p:cNvPr id="3" name="Subtitle 2"/>
          <p:cNvSpPr>
            <a:spLocks noGrp="1"/>
          </p:cNvSpPr>
          <p:nvPr>
            <p:ph type="subTitle" idx="1"/>
          </p:nvPr>
        </p:nvSpPr>
        <p:spPr>
          <a:xfrm>
            <a:off x="1945800" y="5036195"/>
            <a:ext cx="6705000" cy="236347"/>
          </a:xfrm>
        </p:spPr>
        <p:txBody>
          <a:bodyPr wrap="square">
            <a:spAutoFit/>
          </a:bodyPr>
          <a:lstStyle>
            <a:lvl1pPr marL="0" indent="0" algn="l">
              <a:lnSpc>
                <a:spcPct val="96000"/>
              </a:lnSpc>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p:txBody>
      </p:sp>
      <p:sp>
        <p:nvSpPr>
          <p:cNvPr id="4" name="Date Placeholder 3"/>
          <p:cNvSpPr>
            <a:spLocks noGrp="1"/>
          </p:cNvSpPr>
          <p:nvPr>
            <p:ph type="dt" sz="half" idx="10"/>
          </p:nvPr>
        </p:nvSpPr>
        <p:spPr>
          <a:xfrm>
            <a:off x="0" y="4676946"/>
            <a:ext cx="1495122" cy="230832"/>
          </a:xfrm>
        </p:spPr>
        <p:txBody>
          <a:bodyPr/>
          <a:lstStyle>
            <a:lvl1pPr>
              <a:defRPr sz="1500">
                <a:solidFill>
                  <a:schemeClr val="bg1"/>
                </a:solidFill>
              </a:defRPr>
            </a:lvl1pPr>
          </a:lstStyle>
          <a:p>
            <a:endParaRPr lang="en-GB" dirty="0"/>
          </a:p>
        </p:txBody>
      </p:sp>
      <p:sp>
        <p:nvSpPr>
          <p:cNvPr id="2" name="Title 1"/>
          <p:cNvSpPr>
            <a:spLocks noGrp="1"/>
          </p:cNvSpPr>
          <p:nvPr>
            <p:ph type="ctrTitle"/>
          </p:nvPr>
        </p:nvSpPr>
        <p:spPr>
          <a:xfrm>
            <a:off x="1945800" y="4561893"/>
            <a:ext cx="6705000" cy="431657"/>
          </a:xfrm>
        </p:spPr>
        <p:txBody>
          <a:bodyPr wrap="square" anchor="t" anchorCtr="0">
            <a:spAutoFit/>
          </a:bodyPr>
          <a:lstStyle>
            <a:lvl1pPr>
              <a:defRPr sz="3300">
                <a:solidFill>
                  <a:schemeClr val="bg1"/>
                </a:solidFill>
              </a:defRPr>
            </a:lvl1pPr>
          </a:lstStyle>
          <a:p>
            <a:r>
              <a:rPr lang="en-US" dirty="0" smtClean="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Footer Placeholder 4"/>
          <p:cNvSpPr>
            <a:spLocks noGrp="1"/>
          </p:cNvSpPr>
          <p:nvPr>
            <p:ph type="ftr" sz="quarter" idx="11"/>
          </p:nvPr>
        </p:nvSpPr>
        <p:spPr/>
        <p:txBody>
          <a:bodyPr/>
          <a:lstStyle/>
          <a:p>
            <a:r>
              <a:rPr lang="en-GB" smtClean="0"/>
              <a:t>Introduction to Journal Archives</a:t>
            </a:r>
            <a:endParaRPr lang="en-GB"/>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smtClean="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Larg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normAutofit/>
          </a:bodyPr>
          <a:lstStyle>
            <a:lvl1pPr>
              <a:lnSpc>
                <a:spcPct val="100000"/>
              </a:lnSpc>
              <a:defRPr sz="2500"/>
            </a:lvl1pPr>
            <a:lvl2pPr marL="216000" indent="-216000">
              <a:lnSpc>
                <a:spcPct val="100000"/>
              </a:lnSpc>
              <a:defRPr sz="2500"/>
            </a:lvl2pPr>
            <a:lvl3pPr marL="432000" indent="-216000">
              <a:lnSpc>
                <a:spcPct val="100000"/>
              </a:lnSpc>
              <a:defRPr sz="2500"/>
            </a:lvl3pPr>
            <a:lvl4pPr marL="648000" indent="-216000">
              <a:lnSpc>
                <a:spcPct val="100000"/>
              </a:lnSpc>
              <a:defRPr sz="2500"/>
            </a:lvl4pPr>
            <a:lvl5pPr marL="864000" indent="-216000">
              <a:lnSpc>
                <a:spcPct val="100000"/>
              </a:lnSpc>
              <a:defRPr sz="2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Footer Placeholder 4"/>
          <p:cNvSpPr>
            <a:spLocks noGrp="1"/>
          </p:cNvSpPr>
          <p:nvPr>
            <p:ph type="ftr" sz="quarter" idx="11"/>
          </p:nvPr>
        </p:nvSpPr>
        <p:spPr/>
        <p:txBody>
          <a:bodyPr/>
          <a:lstStyle/>
          <a:p>
            <a:r>
              <a:rPr lang="en-GB" smtClean="0"/>
              <a:t>Introduction to Journal Archives</a:t>
            </a:r>
            <a:endParaRPr lang="en-GB"/>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smtClean="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493200" y="2379833"/>
            <a:ext cx="3591000" cy="398496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Footer Placeholder 4"/>
          <p:cNvSpPr>
            <a:spLocks noGrp="1"/>
          </p:cNvSpPr>
          <p:nvPr>
            <p:ph type="ftr" sz="quarter" idx="11"/>
          </p:nvPr>
        </p:nvSpPr>
        <p:spPr/>
        <p:txBody>
          <a:bodyPr/>
          <a:lstStyle/>
          <a:p>
            <a:r>
              <a:rPr lang="en-GB" smtClean="0"/>
              <a:t>Introduction to Journal Archives</a:t>
            </a:r>
            <a:endParaRPr lang="en-GB"/>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smtClean="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18" name="Content Placeholder 17"/>
          <p:cNvSpPr>
            <a:spLocks noGrp="1"/>
          </p:cNvSpPr>
          <p:nvPr>
            <p:ph sz="quarter" idx="14"/>
          </p:nvPr>
        </p:nvSpPr>
        <p:spPr>
          <a:xfrm>
            <a:off x="4335463" y="2379663"/>
            <a:ext cx="3592512" cy="39846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Col/2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493200" y="2379833"/>
            <a:ext cx="3591000" cy="398496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Footer Placeholder 4"/>
          <p:cNvSpPr>
            <a:spLocks noGrp="1"/>
          </p:cNvSpPr>
          <p:nvPr>
            <p:ph type="ftr" sz="quarter" idx="11"/>
          </p:nvPr>
        </p:nvSpPr>
        <p:spPr/>
        <p:txBody>
          <a:bodyPr/>
          <a:lstStyle/>
          <a:p>
            <a:r>
              <a:rPr lang="en-GB" smtClean="0"/>
              <a:t>Introduction to Journal Archives</a:t>
            </a:r>
            <a:endParaRPr lang="en-GB"/>
          </a:p>
        </p:txBody>
      </p:sp>
      <p:sp>
        <p:nvSpPr>
          <p:cNvPr id="6" name="Slide Number Placeholder 5"/>
          <p:cNvSpPr>
            <a:spLocks noGrp="1"/>
          </p:cNvSpPr>
          <p:nvPr>
            <p:ph type="sldNum" sz="quarter" idx="12"/>
          </p:nvPr>
        </p:nvSpPr>
        <p:spPr/>
        <p:txBody>
          <a:bodyPr/>
          <a:lstStyle/>
          <a:p>
            <a:fld id="{8768D980-8028-4768-849B-459B1B49463D}" type="slidenum">
              <a:rPr lang="en-GB" smtClean="0"/>
              <a:pPr/>
              <a:t>‹#›</a:t>
            </a:fld>
            <a:endParaRPr lang="en-GB"/>
          </a:p>
        </p:txBody>
      </p:sp>
      <p:sp>
        <p:nvSpPr>
          <p:cNvPr id="11"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smtClean="0"/>
              <a:t>Insert Sub-headline if required</a:t>
            </a:r>
            <a:endParaRPr lang="en-GB" dirty="0"/>
          </a:p>
        </p:txBody>
      </p:sp>
      <p:cxnSp>
        <p:nvCxnSpPr>
          <p:cNvPr id="12" name="Straight Connector 11"/>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18" name="Content Placeholder 17"/>
          <p:cNvSpPr>
            <a:spLocks noGrp="1"/>
          </p:cNvSpPr>
          <p:nvPr>
            <p:ph sz="quarter" idx="14"/>
          </p:nvPr>
        </p:nvSpPr>
        <p:spPr>
          <a:xfrm>
            <a:off x="4335463" y="2379664"/>
            <a:ext cx="3592512" cy="18663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0" name="Content Placeholder 19"/>
          <p:cNvSpPr>
            <a:spLocks noGrp="1"/>
          </p:cNvSpPr>
          <p:nvPr>
            <p:ph sz="quarter" idx="15"/>
          </p:nvPr>
        </p:nvSpPr>
        <p:spPr>
          <a:xfrm>
            <a:off x="4335463" y="4497388"/>
            <a:ext cx="3592512"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4" name="Footer Placeholder 3"/>
          <p:cNvSpPr>
            <a:spLocks noGrp="1"/>
          </p:cNvSpPr>
          <p:nvPr>
            <p:ph type="ftr" sz="quarter" idx="11"/>
          </p:nvPr>
        </p:nvSpPr>
        <p:spPr/>
        <p:txBody>
          <a:bodyPr/>
          <a:lstStyle/>
          <a:p>
            <a:r>
              <a:rPr lang="en-GB" smtClean="0"/>
              <a:t>Introduction to Journal Archives</a:t>
            </a:r>
            <a:endParaRPr lang="en-GB"/>
          </a:p>
        </p:txBody>
      </p:sp>
      <p:sp>
        <p:nvSpPr>
          <p:cNvPr id="5" name="Slide Number Placeholder 4"/>
          <p:cNvSpPr>
            <a:spLocks noGrp="1"/>
          </p:cNvSpPr>
          <p:nvPr>
            <p:ph type="sldNum" sz="quarter" idx="12"/>
          </p:nvPr>
        </p:nvSpPr>
        <p:spPr/>
        <p:txBody>
          <a:bodyPr/>
          <a:lstStyle/>
          <a:p>
            <a:fld id="{8768D980-8028-4768-849B-459B1B49463D}" type="slidenum">
              <a:rPr lang="en-GB" smtClean="0"/>
              <a:pPr/>
              <a:t>‹#›</a:t>
            </a:fld>
            <a:endParaRPr lang="en-GB"/>
          </a:p>
        </p:txBody>
      </p:sp>
      <p:cxnSp>
        <p:nvCxnSpPr>
          <p:cNvPr id="6" name="Straight Connector 5"/>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
        <p:nvSpPr>
          <p:cNvPr id="8" name="Text Placeholder 10"/>
          <p:cNvSpPr>
            <a:spLocks noGrp="1"/>
          </p:cNvSpPr>
          <p:nvPr>
            <p:ph type="body" sz="quarter" idx="13" hasCustomPrompt="1"/>
          </p:nvPr>
        </p:nvSpPr>
        <p:spPr>
          <a:xfrm>
            <a:off x="493200" y="1663088"/>
            <a:ext cx="7434000" cy="384721"/>
          </a:xfrm>
        </p:spPr>
        <p:txBody>
          <a:bodyPr>
            <a:spAutoFit/>
          </a:bodyPr>
          <a:lstStyle>
            <a:lvl1pPr>
              <a:lnSpc>
                <a:spcPct val="100000"/>
              </a:lnSpc>
              <a:defRPr sz="2500" b="1">
                <a:solidFill>
                  <a:schemeClr val="bg2"/>
                </a:solidFill>
              </a:defRPr>
            </a:lvl1pPr>
          </a:lstStyle>
          <a:p>
            <a:pPr lvl="0"/>
            <a:r>
              <a:rPr lang="en-US" dirty="0" smtClean="0"/>
              <a:t>Insert Sub-headline if required</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Introduction to Journal Archives</a:t>
            </a:r>
            <a:endParaRPr lang="en-GB"/>
          </a:p>
        </p:txBody>
      </p:sp>
      <p:sp>
        <p:nvSpPr>
          <p:cNvPr id="4" name="Slide Number Placeholder 3"/>
          <p:cNvSpPr>
            <a:spLocks noGrp="1"/>
          </p:cNvSpPr>
          <p:nvPr>
            <p:ph type="sldNum" sz="quarter" idx="12"/>
          </p:nvPr>
        </p:nvSpPr>
        <p:spPr/>
        <p:txBody>
          <a:bodyPr/>
          <a:lstStyle/>
          <a:p>
            <a:fld id="{8768D980-8028-4768-849B-459B1B49463D}" type="slidenum">
              <a:rPr lang="en-GB" smtClean="0"/>
              <a:pPr/>
              <a:t>‹#›</a:t>
            </a:fld>
            <a:endParaRPr lang="en-GB"/>
          </a:p>
        </p:txBody>
      </p:sp>
      <p:cxnSp>
        <p:nvCxnSpPr>
          <p:cNvPr id="5" name="Straight Connector 4"/>
          <p:cNvCxnSpPr/>
          <p:nvPr userDrawn="1"/>
        </p:nvCxnSpPr>
        <p:spPr>
          <a:xfrm>
            <a:off x="493200" y="520105"/>
            <a:ext cx="8157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Jisc Small Logo.jpg"/>
          <p:cNvPicPr>
            <a:picLocks noChangeAspect="1"/>
          </p:cNvPicPr>
          <p:nvPr userDrawn="1"/>
        </p:nvPicPr>
        <p:blipFill>
          <a:blip r:embed="rId2" cstate="print"/>
          <a:stretch>
            <a:fillRect/>
          </a:stretch>
        </p:blipFill>
        <p:spPr>
          <a:xfrm>
            <a:off x="493200" y="0"/>
            <a:ext cx="621792" cy="3566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200" y="520105"/>
            <a:ext cx="7434000" cy="1162035"/>
          </a:xfrm>
          <a:prstGeom prst="rect">
            <a:avLst/>
          </a:prstGeom>
        </p:spPr>
        <p:txBody>
          <a:bodyPr vert="horz" lIns="0" tIns="0" rIns="0" bIns="0" rtlCol="0" anchor="b" anchorCtr="0">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93200" y="2379833"/>
            <a:ext cx="7434000" cy="3984967"/>
          </a:xfrm>
          <a:prstGeom prst="rect">
            <a:avLst/>
          </a:prstGeom>
        </p:spPr>
        <p:txBody>
          <a:bodyPr vert="horz" lIns="0" tIns="0" rIns="0" bIns="0" rtlCol="0">
            <a:normAutofit/>
          </a:bodyPr>
          <a:lstStyle/>
          <a:p>
            <a:pPr lvl="0"/>
            <a:r>
              <a:rPr lang="en-US" dirty="0" smtClean="0"/>
              <a:t>Click to edit Master text styles</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endParaRPr lang="en-GB" dirty="0"/>
          </a:p>
        </p:txBody>
      </p:sp>
      <p:sp>
        <p:nvSpPr>
          <p:cNvPr id="5" name="Footer Placeholder 4"/>
          <p:cNvSpPr>
            <a:spLocks noGrp="1"/>
          </p:cNvSpPr>
          <p:nvPr>
            <p:ph type="ftr" sz="quarter" idx="3"/>
          </p:nvPr>
        </p:nvSpPr>
        <p:spPr>
          <a:xfrm>
            <a:off x="1390748" y="243756"/>
            <a:ext cx="5326851" cy="146194"/>
          </a:xfrm>
          <a:prstGeom prst="rect">
            <a:avLst/>
          </a:prstGeom>
        </p:spPr>
        <p:txBody>
          <a:bodyPr vert="horz" wrap="square" lIns="0" tIns="0" rIns="0" bIns="0" rtlCol="0" anchor="b" anchorCtr="0">
            <a:spAutoFit/>
          </a:bodyPr>
          <a:lstStyle>
            <a:lvl1pPr algn="l">
              <a:defRPr sz="950">
                <a:solidFill>
                  <a:schemeClr val="tx1"/>
                </a:solidFill>
              </a:defRPr>
            </a:lvl1pPr>
          </a:lstStyle>
          <a:p>
            <a:r>
              <a:rPr lang="en-GB" smtClean="0"/>
              <a:t>Introduction to Journal Archives</a:t>
            </a:r>
            <a:endParaRPr lang="en-GB" dirty="0"/>
          </a:p>
        </p:txBody>
      </p:sp>
      <p:sp>
        <p:nvSpPr>
          <p:cNvPr id="6" name="Slide Number Placeholder 5"/>
          <p:cNvSpPr>
            <a:spLocks noGrp="1"/>
          </p:cNvSpPr>
          <p:nvPr>
            <p:ph type="sldNum" sz="quarter" idx="4"/>
          </p:nvPr>
        </p:nvSpPr>
        <p:spPr>
          <a:xfrm>
            <a:off x="8157600" y="243756"/>
            <a:ext cx="493200" cy="146194"/>
          </a:xfrm>
          <a:prstGeom prst="rect">
            <a:avLst/>
          </a:prstGeom>
        </p:spPr>
        <p:txBody>
          <a:bodyPr vert="horz" lIns="0" tIns="0" rIns="0" bIns="0" rtlCol="0" anchor="b" anchorCtr="0">
            <a:spAutoFit/>
          </a:bodyPr>
          <a:lstStyle>
            <a:lvl1pPr algn="r">
              <a:defRPr sz="950">
                <a:solidFill>
                  <a:schemeClr val="tx1"/>
                </a:solidFill>
              </a:defRPr>
            </a:lvl1pPr>
          </a:lstStyle>
          <a:p>
            <a:fld id="{8768D980-8028-4768-849B-459B1B49463D}" type="slidenum">
              <a:rPr lang="en-GB" smtClean="0"/>
              <a:pPr/>
              <a:t>‹#›</a:t>
            </a:fld>
            <a:endParaRPr lang="en-GB" dirty="0"/>
          </a:p>
        </p:txBody>
      </p:sp>
      <p:sp>
        <p:nvSpPr>
          <p:cNvPr id="4" name="Date Placeholder 3"/>
          <p:cNvSpPr>
            <a:spLocks noGrp="1"/>
          </p:cNvSpPr>
          <p:nvPr>
            <p:ph type="dt" sz="half" idx="2"/>
          </p:nvPr>
        </p:nvSpPr>
        <p:spPr>
          <a:xfrm>
            <a:off x="6717600" y="243756"/>
            <a:ext cx="1440000" cy="146194"/>
          </a:xfrm>
          <a:prstGeom prst="rect">
            <a:avLst/>
          </a:prstGeom>
        </p:spPr>
        <p:txBody>
          <a:bodyPr vert="horz" lIns="0" tIns="0" rIns="0" bIns="0" rtlCol="0" anchor="b" anchorCtr="0">
            <a:spAutoFit/>
          </a:bodyPr>
          <a:lstStyle>
            <a:lvl1pPr algn="r">
              <a:defRPr sz="950">
                <a:solidFill>
                  <a:schemeClr val="tx1"/>
                </a:solidFill>
              </a:defRPr>
            </a:lvl1pPr>
          </a:lstStyle>
          <a:p>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3" r:id="rId4"/>
    <p:sldLayoutId id="2147483661" r:id="rId5"/>
    <p:sldLayoutId id="2147483662" r:id="rId6"/>
    <p:sldLayoutId id="2147483654" r:id="rId7"/>
    <p:sldLayoutId id="2147483655" r:id="rId8"/>
  </p:sldLayoutIdLst>
  <p:hf hdr="0" dt="0"/>
  <p:txStyles>
    <p:titleStyle>
      <a:lvl1pPr algn="l" defTabSz="914400" rtl="0" eaLnBrk="1" latinLnBrk="0" hangingPunct="1">
        <a:lnSpc>
          <a:spcPct val="85000"/>
        </a:lnSpc>
        <a:spcBef>
          <a:spcPct val="0"/>
        </a:spcBef>
        <a:buNone/>
        <a:defRPr sz="3500" kern="1200">
          <a:solidFill>
            <a:schemeClr val="bg2"/>
          </a:solidFill>
          <a:latin typeface="+mj-lt"/>
          <a:ea typeface="+mj-ea"/>
          <a:cs typeface="+mj-cs"/>
        </a:defRPr>
      </a:lvl1pPr>
    </p:titleStyle>
    <p:bodyStyle>
      <a:lvl1pPr marL="0" indent="0" algn="l" defTabSz="914400" rtl="0" eaLnBrk="1" latinLnBrk="0" hangingPunct="1">
        <a:lnSpc>
          <a:spcPct val="105000"/>
        </a:lnSpc>
        <a:spcBef>
          <a:spcPts val="1200"/>
        </a:spcBef>
        <a:buFontTx/>
        <a:buNone/>
        <a:defRPr sz="1900" kern="1200">
          <a:solidFill>
            <a:srgbClr val="2C3841"/>
          </a:solidFill>
          <a:latin typeface="+mn-lt"/>
          <a:ea typeface="+mn-ea"/>
          <a:cs typeface="+mn-cs"/>
        </a:defRPr>
      </a:lvl1pPr>
      <a:lvl2pPr marL="18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2pPr>
      <a:lvl3pPr marL="36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3pPr>
      <a:lvl4pPr marL="54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4pPr>
      <a:lvl5pPr marL="72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journalarchives.jisc.ac.uk/"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mailto:journalarchives@jisc.ac.uk" TargetMode="External"/><Relationship Id="rId5" Type="http://schemas.openxmlformats.org/officeDocument/2006/relationships/hyperlink" Target="http://journalarchives.jisc.ac.uk/developmentroadmap" TargetMode="External"/><Relationship Id="rId4" Type="http://schemas.openxmlformats.org/officeDocument/2006/relationships/hyperlink" Target="http://journalarchives.jisc.ac.uk/suppor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7.jp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1115787" y="5852338"/>
            <a:ext cx="6946680" cy="472694"/>
          </a:xfrm>
        </p:spPr>
        <p:txBody>
          <a:bodyPr/>
          <a:lstStyle/>
          <a:p>
            <a:r>
              <a:rPr lang="en-GB" dirty="0" smtClean="0">
                <a:solidFill>
                  <a:srgbClr val="2791D3"/>
                </a:solidFill>
              </a:rPr>
              <a:t>Over 4 million articles from over 600 journals, sourced from 8 major publishers 1827-2009</a:t>
            </a:r>
          </a:p>
        </p:txBody>
      </p:sp>
      <p:sp>
        <p:nvSpPr>
          <p:cNvPr id="6" name="Title 5"/>
          <p:cNvSpPr>
            <a:spLocks noGrp="1"/>
          </p:cNvSpPr>
          <p:nvPr>
            <p:ph type="ctrTitle"/>
          </p:nvPr>
        </p:nvSpPr>
        <p:spPr>
          <a:xfrm>
            <a:off x="866675" y="5358142"/>
            <a:ext cx="7096916" cy="1051057"/>
          </a:xfrm>
        </p:spPr>
        <p:txBody>
          <a:bodyPr/>
          <a:lstStyle/>
          <a:p>
            <a:pPr algn="ctr"/>
            <a:r>
              <a:rPr lang="en-GB" sz="4000" b="1" dirty="0" smtClean="0">
                <a:solidFill>
                  <a:srgbClr val="2791D3"/>
                </a:solidFill>
              </a:rPr>
              <a:t>Introduction to Journal Archives</a:t>
            </a:r>
          </a:p>
        </p:txBody>
      </p:sp>
      <p:pic>
        <p:nvPicPr>
          <p:cNvPr id="3" name="Picture Placeholder 2"/>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5275" r="5275"/>
          <a:stretch>
            <a:fillRect/>
          </a:stretch>
        </p:blipFill>
        <p:spPr>
          <a:xfrm>
            <a:off x="789840" y="757094"/>
            <a:ext cx="7250585" cy="4559613"/>
          </a:xfrm>
          <a:ln w="22225">
            <a:solidFill>
              <a:srgbClr val="000000"/>
            </a:solidFill>
          </a:ln>
        </p:spPr>
      </p:pic>
    </p:spTree>
    <p:extLst>
      <p:ext uri="{BB962C8B-B14F-4D97-AF65-F5344CB8AC3E}">
        <p14:creationId xmlns:p14="http://schemas.microsoft.com/office/powerpoint/2010/main" val="2279328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04" y="299793"/>
            <a:ext cx="8640960" cy="1169799"/>
          </a:xfrm>
        </p:spPr>
        <p:txBody>
          <a:bodyPr>
            <a:normAutofit/>
          </a:bodyPr>
          <a:lstStyle/>
          <a:p>
            <a:r>
              <a:rPr lang="en-GB" sz="3200" b="1" dirty="0">
                <a:solidFill>
                  <a:srgbClr val="2791D3"/>
                </a:solidFill>
              </a:rPr>
              <a:t>Taylor &amp; Francis Geography, Planning, Urban and Environment Online </a:t>
            </a:r>
            <a:r>
              <a:rPr lang="en-GB" sz="3200" b="1" dirty="0" smtClean="0">
                <a:solidFill>
                  <a:srgbClr val="2791D3"/>
                </a:solidFill>
              </a:rPr>
              <a:t>Archive</a:t>
            </a:r>
            <a:endParaRPr lang="en-GB" sz="3200" dirty="0">
              <a:solidFill>
                <a:srgbClr val="2791D3"/>
              </a:solidFill>
            </a:endParaRPr>
          </a:p>
        </p:txBody>
      </p:sp>
      <p:sp>
        <p:nvSpPr>
          <p:cNvPr id="7" name="Content Placeholder 6"/>
          <p:cNvSpPr>
            <a:spLocks noGrp="1"/>
          </p:cNvSpPr>
          <p:nvPr>
            <p:ph idx="1"/>
          </p:nvPr>
        </p:nvSpPr>
        <p:spPr>
          <a:xfrm>
            <a:off x="493200" y="4221088"/>
            <a:ext cx="7434000" cy="2143712"/>
          </a:xfrm>
        </p:spPr>
        <p:txBody>
          <a:bodyPr>
            <a:normAutofit fontScale="77500" lnSpcReduction="20000"/>
          </a:bodyPr>
          <a:lstStyle/>
          <a:p>
            <a:endParaRPr lang="en-GB" dirty="0" smtClean="0"/>
          </a:p>
          <a:p>
            <a:r>
              <a:rPr lang="en-GB" dirty="0" smtClean="0"/>
              <a:t>Over </a:t>
            </a:r>
            <a:r>
              <a:rPr lang="en-GB" dirty="0"/>
              <a:t>20,000 articles from the </a:t>
            </a:r>
            <a:r>
              <a:rPr lang="en-GB" dirty="0" err="1"/>
              <a:t>backfiles</a:t>
            </a:r>
            <a:r>
              <a:rPr lang="en-GB" dirty="0"/>
              <a:t> of 28 journals published under the Routledge imprint until 1996</a:t>
            </a:r>
            <a:r>
              <a:rPr lang="en-GB" dirty="0" smtClean="0"/>
              <a:t>.</a:t>
            </a:r>
            <a:endParaRPr lang="en-GB" dirty="0"/>
          </a:p>
          <a:p>
            <a:r>
              <a:rPr lang="en-GB" dirty="0" smtClean="0"/>
              <a:t>Providing </a:t>
            </a:r>
            <a:r>
              <a:rPr lang="en-GB" dirty="0"/>
              <a:t>a wealth of resources in environmental and architecture studies, geography, planning studies and urban studies, it includes a number of journals affiliated with organisations such as the ‘Journal of Architecture’, published jointly with the Royal Institute of British Architects.</a:t>
            </a:r>
          </a:p>
          <a:p>
            <a:pPr marL="0" lvl="1" indent="0">
              <a:buNone/>
            </a:pPr>
            <a:endParaRPr lang="en-GB" dirty="0" smtClean="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10</a:t>
            </a:fld>
            <a:endParaRPr lang="en-GB"/>
          </a:p>
        </p:txBody>
      </p:sp>
      <p:sp>
        <p:nvSpPr>
          <p:cNvPr id="13"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(1885 to 1996)</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6151" y="3266232"/>
            <a:ext cx="3114649" cy="1222143"/>
          </a:xfrm>
          <a:prstGeom prst="rect">
            <a:avLst/>
          </a:prstGeom>
          <a:ln w="19050">
            <a:solidFill>
              <a:srgbClr val="2C384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967" y="1759934"/>
            <a:ext cx="2819495" cy="1258176"/>
          </a:xfrm>
          <a:prstGeom prst="rect">
            <a:avLst/>
          </a:prstGeom>
          <a:ln w="19050">
            <a:solidFill>
              <a:srgbClr val="2C3841"/>
            </a:solidFill>
          </a:ln>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9872" y="1747357"/>
            <a:ext cx="1966837" cy="2741018"/>
          </a:xfrm>
          <a:prstGeom prst="rect">
            <a:avLst/>
          </a:prstGeom>
          <a:ln w="19050">
            <a:solidFill>
              <a:srgbClr val="2C3841"/>
            </a:solidFill>
          </a:ln>
        </p:spPr>
      </p:pic>
    </p:spTree>
    <p:extLst>
      <p:ext uri="{BB962C8B-B14F-4D97-AF65-F5344CB8AC3E}">
        <p14:creationId xmlns:p14="http://schemas.microsoft.com/office/powerpoint/2010/main" val="1689350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b="1" dirty="0" smtClean="0">
                <a:solidFill>
                  <a:srgbClr val="2791D3"/>
                </a:solidFill>
              </a:rPr>
              <a:t>Spare Rib</a:t>
            </a:r>
            <a:r>
              <a:rPr lang="en-GB" b="1" dirty="0"/>
              <a:t> </a:t>
            </a:r>
            <a:r>
              <a:rPr lang="en-GB" dirty="0" smtClean="0"/>
              <a:t/>
            </a:r>
            <a:br>
              <a:rPr lang="en-GB" dirty="0" smtClean="0"/>
            </a:br>
            <a:endParaRPr lang="en-GB" dirty="0"/>
          </a:p>
        </p:txBody>
      </p:sp>
      <p:sp>
        <p:nvSpPr>
          <p:cNvPr id="7" name="Content Placeholder 6"/>
          <p:cNvSpPr>
            <a:spLocks noGrp="1"/>
          </p:cNvSpPr>
          <p:nvPr>
            <p:ph idx="1"/>
          </p:nvPr>
        </p:nvSpPr>
        <p:spPr>
          <a:xfrm>
            <a:off x="493200" y="4221088"/>
            <a:ext cx="7434000" cy="2143712"/>
          </a:xfrm>
        </p:spPr>
        <p:txBody>
          <a:bodyPr>
            <a:normAutofit fontScale="92500" lnSpcReduction="20000"/>
          </a:bodyPr>
          <a:lstStyle/>
          <a:p>
            <a:endParaRPr lang="en-GB" i="1" dirty="0" smtClean="0"/>
          </a:p>
          <a:p>
            <a:r>
              <a:rPr lang="en-GB" i="1" dirty="0" smtClean="0"/>
              <a:t>Spare </a:t>
            </a:r>
            <a:r>
              <a:rPr lang="en-GB" i="1" dirty="0"/>
              <a:t>Rib</a:t>
            </a:r>
            <a:r>
              <a:rPr lang="en-GB" dirty="0"/>
              <a:t> was the largest feminist circulating magazine of the Women's Liberation Movement (WLM) in Britain of the 1970s and </a:t>
            </a:r>
            <a:r>
              <a:rPr lang="en-GB" dirty="0" smtClean="0"/>
              <a:t>80s</a:t>
            </a:r>
          </a:p>
          <a:p>
            <a:r>
              <a:rPr lang="en-GB" dirty="0" smtClean="0"/>
              <a:t>The</a:t>
            </a:r>
            <a:r>
              <a:rPr lang="en-GB" dirty="0"/>
              <a:t> </a:t>
            </a:r>
            <a:r>
              <a:rPr lang="en-GB" i="1" dirty="0"/>
              <a:t>Spare Rib</a:t>
            </a:r>
            <a:r>
              <a:rPr lang="en-GB" dirty="0"/>
              <a:t> digitisation project makes available the entire run of fully searchable </a:t>
            </a:r>
            <a:r>
              <a:rPr lang="en-GB" i="1" dirty="0"/>
              <a:t>Spare Rib</a:t>
            </a:r>
            <a:r>
              <a:rPr lang="en-GB" dirty="0"/>
              <a:t> </a:t>
            </a:r>
            <a:r>
              <a:rPr lang="en-GB" dirty="0" smtClean="0"/>
              <a:t>magazines.</a:t>
            </a:r>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11</a:t>
            </a:fld>
            <a:endParaRPr lang="en-GB"/>
          </a:p>
        </p:txBody>
      </p:sp>
      <p:sp>
        <p:nvSpPr>
          <p:cNvPr id="13"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a:t>
            </a:r>
            <a:r>
              <a:rPr lang="en-US" dirty="0" smtClean="0">
                <a:solidFill>
                  <a:srgbClr val="2791D3"/>
                </a:solidFill>
              </a:rPr>
              <a:t>1972-1992)</a:t>
            </a:r>
            <a:endParaRPr lang="en-GB" dirty="0">
              <a:solidFill>
                <a:srgbClr val="2791D3"/>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72" y="1394840"/>
            <a:ext cx="2134012" cy="3102597"/>
          </a:xfrm>
          <a:prstGeom prst="rect">
            <a:avLst/>
          </a:prstGeom>
          <a:ln w="19050">
            <a:solidFill>
              <a:srgbClr val="2C384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0513" y="1370318"/>
            <a:ext cx="2159373" cy="3117160"/>
          </a:xfrm>
          <a:prstGeom prst="rect">
            <a:avLst/>
          </a:prstGeom>
          <a:ln w="19050">
            <a:solidFill>
              <a:srgbClr val="2C384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0152" y="1895878"/>
            <a:ext cx="1803721" cy="2601575"/>
          </a:xfrm>
          <a:prstGeom prst="rect">
            <a:avLst/>
          </a:prstGeom>
          <a:ln w="19050">
            <a:solidFill>
              <a:srgbClr val="2C3841"/>
            </a:solidFill>
          </a:ln>
        </p:spPr>
      </p:pic>
    </p:spTree>
    <p:extLst>
      <p:ext uri="{BB962C8B-B14F-4D97-AF65-F5344CB8AC3E}">
        <p14:creationId xmlns:p14="http://schemas.microsoft.com/office/powerpoint/2010/main" val="1441541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20105"/>
            <a:ext cx="7434000" cy="1162035"/>
          </a:xfrm>
        </p:spPr>
        <p:txBody>
          <a:bodyPr/>
          <a:lstStyle/>
          <a:p>
            <a:r>
              <a:rPr lang="en-GB" b="1" dirty="0" smtClean="0">
                <a:solidFill>
                  <a:srgbClr val="2791D3"/>
                </a:solidFill>
              </a:rPr>
              <a:t>Key features</a:t>
            </a:r>
            <a:r>
              <a:rPr lang="en-GB" dirty="0" smtClean="0"/>
              <a:t/>
            </a:r>
            <a:br>
              <a:rPr lang="en-GB" dirty="0" smtClean="0"/>
            </a:br>
            <a:endParaRPr lang="en-GB" dirty="0"/>
          </a:p>
        </p:txBody>
      </p:sp>
      <p:sp>
        <p:nvSpPr>
          <p:cNvPr id="3" name="Content Placeholder 2"/>
          <p:cNvSpPr>
            <a:spLocks noGrp="1"/>
          </p:cNvSpPr>
          <p:nvPr>
            <p:ph idx="1"/>
          </p:nvPr>
        </p:nvSpPr>
        <p:spPr>
          <a:xfrm>
            <a:off x="493199" y="1412776"/>
            <a:ext cx="8255265" cy="5112568"/>
          </a:xfrm>
        </p:spPr>
        <p:txBody>
          <a:bodyPr>
            <a:noAutofit/>
          </a:bodyPr>
          <a:lstStyle/>
          <a:p>
            <a:pPr lvl="1">
              <a:buClr>
                <a:srgbClr val="2791D3"/>
              </a:buClr>
            </a:pPr>
            <a:r>
              <a:rPr lang="en-GB" sz="2400" dirty="0" smtClean="0"/>
              <a:t>Easy </a:t>
            </a:r>
            <a:r>
              <a:rPr lang="en-GB" sz="2400" dirty="0"/>
              <a:t>web access to four million articles via a simple user interface and article viewer</a:t>
            </a:r>
            <a:r>
              <a:rPr lang="en-GB" sz="2400" dirty="0" smtClean="0"/>
              <a:t>.</a:t>
            </a:r>
          </a:p>
          <a:p>
            <a:pPr lvl="1">
              <a:buClr>
                <a:srgbClr val="2791D3"/>
              </a:buClr>
            </a:pPr>
            <a:endParaRPr lang="en-GB" sz="2400" dirty="0" smtClean="0"/>
          </a:p>
          <a:p>
            <a:pPr lvl="1">
              <a:buClr>
                <a:srgbClr val="2791D3"/>
              </a:buClr>
            </a:pPr>
            <a:r>
              <a:rPr lang="en-GB" sz="2400" dirty="0" smtClean="0"/>
              <a:t>Search </a:t>
            </a:r>
            <a:r>
              <a:rPr lang="en-GB" sz="2400" dirty="0"/>
              <a:t>by </a:t>
            </a:r>
            <a:r>
              <a:rPr lang="en-GB" sz="2400" dirty="0" smtClean="0"/>
              <a:t>Author</a:t>
            </a:r>
            <a:r>
              <a:rPr lang="en-GB" sz="2400" dirty="0"/>
              <a:t>, </a:t>
            </a:r>
            <a:r>
              <a:rPr lang="en-GB" sz="2400" dirty="0" smtClean="0"/>
              <a:t>Article Title</a:t>
            </a:r>
            <a:r>
              <a:rPr lang="en-GB" sz="2400" dirty="0"/>
              <a:t>, </a:t>
            </a:r>
            <a:r>
              <a:rPr lang="en-GB" sz="2400" dirty="0" smtClean="0"/>
              <a:t>Journal Title</a:t>
            </a:r>
            <a:r>
              <a:rPr lang="en-GB" sz="2400" dirty="0"/>
              <a:t>, ISSN or across the full text</a:t>
            </a:r>
            <a:r>
              <a:rPr lang="en-GB" sz="2400" dirty="0" smtClean="0"/>
              <a:t>.</a:t>
            </a:r>
          </a:p>
          <a:p>
            <a:pPr lvl="1">
              <a:buClr>
                <a:srgbClr val="2791D3"/>
              </a:buClr>
            </a:pPr>
            <a:endParaRPr lang="en-GB" sz="2400" dirty="0" smtClean="0"/>
          </a:p>
          <a:p>
            <a:pPr lvl="1">
              <a:buClr>
                <a:srgbClr val="2791D3"/>
              </a:buClr>
            </a:pPr>
            <a:r>
              <a:rPr lang="en-GB" sz="2400" dirty="0" smtClean="0"/>
              <a:t>View </a:t>
            </a:r>
            <a:r>
              <a:rPr lang="en-GB" sz="2400" dirty="0"/>
              <a:t>online or download articles as </a:t>
            </a:r>
            <a:r>
              <a:rPr lang="en-GB" sz="2400" dirty="0" smtClean="0"/>
              <a:t>PDFs for offline use.</a:t>
            </a:r>
          </a:p>
          <a:p>
            <a:pPr lvl="1">
              <a:buClr>
                <a:srgbClr val="2791D3"/>
              </a:buClr>
            </a:pPr>
            <a:endParaRPr lang="en-GB" sz="2400" dirty="0" smtClean="0"/>
          </a:p>
          <a:p>
            <a:pPr lvl="1">
              <a:buClr>
                <a:srgbClr val="2791D3"/>
              </a:buClr>
            </a:pPr>
            <a:r>
              <a:rPr lang="en-GB" sz="2400" dirty="0" smtClean="0"/>
              <a:t>Provides </a:t>
            </a:r>
            <a:r>
              <a:rPr lang="en-GB" sz="2400" dirty="0"/>
              <a:t>online access to journal articles </a:t>
            </a:r>
            <a:r>
              <a:rPr lang="en-GB" sz="2400" dirty="0" smtClean="0"/>
              <a:t>24/7.</a:t>
            </a:r>
          </a:p>
          <a:p>
            <a:pPr lvl="1">
              <a:buClr>
                <a:srgbClr val="2791D3"/>
              </a:buClr>
            </a:pPr>
            <a:endParaRPr lang="en-GB" sz="2400" dirty="0" smtClean="0"/>
          </a:p>
          <a:p>
            <a:pPr lvl="1">
              <a:buClr>
                <a:srgbClr val="2791D3"/>
              </a:buClr>
            </a:pPr>
            <a:r>
              <a:rPr lang="en-GB" sz="2400" dirty="0" smtClean="0"/>
              <a:t>Enables </a:t>
            </a:r>
            <a:r>
              <a:rPr lang="en-GB" sz="2400" dirty="0"/>
              <a:t>search of eight publishers’ archives in one </a:t>
            </a:r>
            <a:r>
              <a:rPr lang="en-GB" sz="2400" dirty="0" smtClean="0"/>
              <a:t>place.</a:t>
            </a:r>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12</a:t>
            </a:fld>
            <a:endParaRPr lang="en-GB"/>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30000" b="30318"/>
          <a:stretch/>
        </p:blipFill>
        <p:spPr>
          <a:xfrm>
            <a:off x="472445" y="1384735"/>
            <a:ext cx="8178355" cy="4579425"/>
          </a:xfrm>
          <a:ln w="22225">
            <a:solidFill>
              <a:srgbClr val="000000"/>
            </a:solidFill>
          </a:ln>
        </p:spPr>
      </p:pic>
      <p:sp>
        <p:nvSpPr>
          <p:cNvPr id="2" name="Title 1"/>
          <p:cNvSpPr>
            <a:spLocks noGrp="1"/>
          </p:cNvSpPr>
          <p:nvPr>
            <p:ph type="title"/>
          </p:nvPr>
        </p:nvSpPr>
        <p:spPr/>
        <p:txBody>
          <a:bodyPr/>
          <a:lstStyle/>
          <a:p>
            <a:r>
              <a:rPr lang="en-GB" b="1" dirty="0" smtClean="0">
                <a:solidFill>
                  <a:srgbClr val="2791D3"/>
                </a:solidFill>
              </a:rPr>
              <a:t>Search</a:t>
            </a:r>
            <a:r>
              <a:rPr lang="en-GB" dirty="0" smtClean="0"/>
              <a:t/>
            </a:r>
            <a:br>
              <a:rPr lang="en-GB" dirty="0" smtClean="0"/>
            </a:b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13</a:t>
            </a:fld>
            <a:endParaRPr lang="en-GB"/>
          </a:p>
        </p:txBody>
      </p:sp>
      <p:sp>
        <p:nvSpPr>
          <p:cNvPr id="12" name="Rectangle 11"/>
          <p:cNvSpPr/>
          <p:nvPr/>
        </p:nvSpPr>
        <p:spPr>
          <a:xfrm>
            <a:off x="493200" y="1916832"/>
            <a:ext cx="127048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493200" y="1916832"/>
            <a:ext cx="1198480" cy="1224136"/>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763688" y="1916832"/>
            <a:ext cx="6768752" cy="216024"/>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p:cNvCxnSpPr/>
          <p:nvPr/>
        </p:nvCxnSpPr>
        <p:spPr>
          <a:xfrm flipH="1">
            <a:off x="1691680" y="2348880"/>
            <a:ext cx="432048"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045770" y="2158478"/>
            <a:ext cx="3363421" cy="338554"/>
          </a:xfrm>
          <a:prstGeom prst="rect">
            <a:avLst/>
          </a:prstGeom>
          <a:noFill/>
        </p:spPr>
        <p:txBody>
          <a:bodyPr wrap="none" rtlCol="0">
            <a:spAutoFit/>
          </a:bodyPr>
          <a:lstStyle/>
          <a:p>
            <a:r>
              <a:rPr lang="en-GB" sz="1600" dirty="0" smtClean="0">
                <a:solidFill>
                  <a:srgbClr val="2791D3"/>
                </a:solidFill>
              </a:rPr>
              <a:t>Choose which fields to search on here</a:t>
            </a:r>
            <a:endParaRPr lang="en-GB" sz="1600" dirty="0">
              <a:solidFill>
                <a:srgbClr val="2791D3"/>
              </a:solidFill>
            </a:endParaRPr>
          </a:p>
        </p:txBody>
      </p:sp>
      <p:cxnSp>
        <p:nvCxnSpPr>
          <p:cNvPr id="29" name="Straight Arrow Connector 28"/>
          <p:cNvCxnSpPr/>
          <p:nvPr/>
        </p:nvCxnSpPr>
        <p:spPr>
          <a:xfrm flipH="1" flipV="1">
            <a:off x="5580112" y="2024844"/>
            <a:ext cx="360040" cy="302911"/>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866856" y="2234998"/>
            <a:ext cx="2630848" cy="338554"/>
          </a:xfrm>
          <a:prstGeom prst="rect">
            <a:avLst/>
          </a:prstGeom>
          <a:noFill/>
        </p:spPr>
        <p:txBody>
          <a:bodyPr wrap="none" rtlCol="0">
            <a:spAutoFit/>
          </a:bodyPr>
          <a:lstStyle/>
          <a:p>
            <a:r>
              <a:rPr lang="en-GB" sz="1600" dirty="0" smtClean="0">
                <a:solidFill>
                  <a:srgbClr val="2791D3"/>
                </a:solidFill>
              </a:rPr>
              <a:t>Enter your search terms here</a:t>
            </a:r>
            <a:endParaRPr lang="en-GB" sz="1600" dirty="0">
              <a:solidFill>
                <a:srgbClr val="2791D3"/>
              </a:solidFill>
            </a:endParaRPr>
          </a:p>
        </p:txBody>
      </p:sp>
      <p:sp>
        <p:nvSpPr>
          <p:cNvPr id="32" name="Rectangle 31"/>
          <p:cNvSpPr/>
          <p:nvPr/>
        </p:nvSpPr>
        <p:spPr>
          <a:xfrm>
            <a:off x="4572000" y="2636912"/>
            <a:ext cx="432048" cy="288032"/>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Arrow Connector 33"/>
          <p:cNvCxnSpPr/>
          <p:nvPr/>
        </p:nvCxnSpPr>
        <p:spPr>
          <a:xfrm flipV="1">
            <a:off x="4210200" y="2852936"/>
            <a:ext cx="351422" cy="72008"/>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02212" y="2828367"/>
            <a:ext cx="3622915" cy="338554"/>
          </a:xfrm>
          <a:prstGeom prst="rect">
            <a:avLst/>
          </a:prstGeom>
          <a:noFill/>
        </p:spPr>
        <p:txBody>
          <a:bodyPr wrap="none" rtlCol="0">
            <a:spAutoFit/>
          </a:bodyPr>
          <a:lstStyle/>
          <a:p>
            <a:r>
              <a:rPr lang="en-GB" sz="1600" dirty="0" smtClean="0">
                <a:solidFill>
                  <a:srgbClr val="2791D3"/>
                </a:solidFill>
              </a:rPr>
              <a:t>Click this link to open the Spare Rib page</a:t>
            </a:r>
            <a:endParaRPr lang="en-GB" sz="1600" dirty="0">
              <a:solidFill>
                <a:srgbClr val="2791D3"/>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2791D3"/>
                </a:solidFill>
              </a:rPr>
              <a:t>Advanced search</a:t>
            </a:r>
            <a:r>
              <a:rPr lang="en-GB" dirty="0" smtClean="0"/>
              <a:t/>
            </a:r>
            <a:br>
              <a:rPr lang="en-GB" dirty="0" smtClean="0"/>
            </a:b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14</a:t>
            </a:fld>
            <a:endParaRPr lang="en-GB"/>
          </a:p>
        </p:txBody>
      </p:sp>
      <p:sp>
        <p:nvSpPr>
          <p:cNvPr id="8" name="TextBox 7"/>
          <p:cNvSpPr txBox="1"/>
          <p:nvPr/>
        </p:nvSpPr>
        <p:spPr>
          <a:xfrm>
            <a:off x="395536" y="5736074"/>
            <a:ext cx="7102861" cy="646331"/>
          </a:xfrm>
          <a:prstGeom prst="rect">
            <a:avLst/>
          </a:prstGeom>
          <a:noFill/>
        </p:spPr>
        <p:txBody>
          <a:bodyPr wrap="square" rtlCol="0">
            <a:spAutoFit/>
          </a:bodyPr>
          <a:lstStyle/>
          <a:p>
            <a:r>
              <a:rPr lang="en-GB" dirty="0" smtClean="0">
                <a:solidFill>
                  <a:srgbClr val="2791D3"/>
                </a:solidFill>
              </a:rPr>
              <a:t>Use the Advanced options to search by Date, Volume, Issue, Start Page or DOI. Add rows to combine filters with Boolean-style conditional logic.</a:t>
            </a:r>
            <a:endParaRPr lang="en-GB" dirty="0">
              <a:solidFill>
                <a:srgbClr val="2791D3"/>
              </a:solidFill>
            </a:endParaRPr>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39878" b="50052"/>
          <a:stretch/>
        </p:blipFill>
        <p:spPr>
          <a:xfrm>
            <a:off x="395536" y="1484784"/>
            <a:ext cx="8320839" cy="3888431"/>
          </a:xfrm>
          <a:ln w="22225">
            <a:solidFill>
              <a:srgbClr val="000000"/>
            </a:solidFill>
          </a:ln>
        </p:spPr>
      </p:pic>
      <p:sp>
        <p:nvSpPr>
          <p:cNvPr id="7" name="Rectangle 6"/>
          <p:cNvSpPr/>
          <p:nvPr/>
        </p:nvSpPr>
        <p:spPr>
          <a:xfrm>
            <a:off x="971600" y="2564904"/>
            <a:ext cx="3816424" cy="2016224"/>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p:nvPr/>
        </p:nvCxnSpPr>
        <p:spPr>
          <a:xfrm flipH="1">
            <a:off x="4788024" y="3428999"/>
            <a:ext cx="864096"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71600" y="4653136"/>
            <a:ext cx="7056784" cy="360040"/>
          </a:xfrm>
          <a:prstGeom prst="rect">
            <a:avLst/>
          </a:prstGeom>
          <a:noFill/>
          <a:ln>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5652120" y="3244333"/>
            <a:ext cx="2839432" cy="830997"/>
          </a:xfrm>
          <a:prstGeom prst="rect">
            <a:avLst/>
          </a:prstGeom>
          <a:noFill/>
        </p:spPr>
        <p:txBody>
          <a:bodyPr wrap="none" rtlCol="0">
            <a:spAutoFit/>
          </a:bodyPr>
          <a:lstStyle/>
          <a:p>
            <a:r>
              <a:rPr lang="en-GB" sz="1600" dirty="0" smtClean="0">
                <a:solidFill>
                  <a:srgbClr val="2791D3"/>
                </a:solidFill>
              </a:rPr>
              <a:t>Additional search fields for</a:t>
            </a:r>
          </a:p>
          <a:p>
            <a:r>
              <a:rPr lang="en-GB" sz="1600" dirty="0" smtClean="0">
                <a:solidFill>
                  <a:srgbClr val="2791D3"/>
                </a:solidFill>
              </a:rPr>
              <a:t>Date, Volume, Issue, Start Page</a:t>
            </a:r>
          </a:p>
          <a:p>
            <a:r>
              <a:rPr lang="en-GB" sz="1600" dirty="0">
                <a:solidFill>
                  <a:srgbClr val="2791D3"/>
                </a:solidFill>
              </a:rPr>
              <a:t>a</a:t>
            </a:r>
            <a:r>
              <a:rPr lang="en-GB" sz="1600" dirty="0" smtClean="0">
                <a:solidFill>
                  <a:srgbClr val="2791D3"/>
                </a:solidFill>
              </a:rPr>
              <a:t>nd DOI</a:t>
            </a:r>
            <a:endParaRPr lang="en-GB" sz="1600" dirty="0">
              <a:solidFill>
                <a:srgbClr val="2791D3"/>
              </a:solidFill>
            </a:endParaRPr>
          </a:p>
        </p:txBody>
      </p:sp>
      <p:cxnSp>
        <p:nvCxnSpPr>
          <p:cNvPr id="21" name="Straight Arrow Connector 20"/>
          <p:cNvCxnSpPr/>
          <p:nvPr/>
        </p:nvCxnSpPr>
        <p:spPr>
          <a:xfrm flipV="1">
            <a:off x="2267744" y="4833156"/>
            <a:ext cx="72008" cy="252028"/>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02616" y="4974268"/>
            <a:ext cx="6624314" cy="338554"/>
          </a:xfrm>
          <a:prstGeom prst="rect">
            <a:avLst/>
          </a:prstGeom>
          <a:noFill/>
        </p:spPr>
        <p:txBody>
          <a:bodyPr wrap="none" rtlCol="0">
            <a:spAutoFit/>
          </a:bodyPr>
          <a:lstStyle/>
          <a:p>
            <a:r>
              <a:rPr lang="en-GB" sz="1600" dirty="0" smtClean="0">
                <a:solidFill>
                  <a:srgbClr val="2791D3"/>
                </a:solidFill>
              </a:rPr>
              <a:t>Add rows with search terms that MUST, MUST NOT or SHOULD be included</a:t>
            </a:r>
            <a:endParaRPr lang="en-GB" sz="1600" dirty="0">
              <a:solidFill>
                <a:srgbClr val="2791D3"/>
              </a:solidFill>
            </a:endParaRPr>
          </a:p>
        </p:txBody>
      </p:sp>
    </p:spTree>
    <p:extLst>
      <p:ext uri="{BB962C8B-B14F-4D97-AF65-F5344CB8AC3E}">
        <p14:creationId xmlns:p14="http://schemas.microsoft.com/office/powerpoint/2010/main" val="1947389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2791D3"/>
                </a:solidFill>
              </a:rPr>
              <a:t>Filter Results</a:t>
            </a:r>
            <a:r>
              <a:rPr lang="en-GB" dirty="0" smtClean="0"/>
              <a:t/>
            </a:r>
            <a:br>
              <a:rPr lang="en-GB" dirty="0" smtClean="0"/>
            </a:b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15</a:t>
            </a:fld>
            <a:endParaRPr lang="en-GB"/>
          </a:p>
        </p:txBody>
      </p:sp>
      <p:sp>
        <p:nvSpPr>
          <p:cNvPr id="8" name="TextBox 7"/>
          <p:cNvSpPr txBox="1"/>
          <p:nvPr/>
        </p:nvSpPr>
        <p:spPr>
          <a:xfrm>
            <a:off x="-366178" y="6105406"/>
            <a:ext cx="7083777" cy="369332"/>
          </a:xfrm>
          <a:prstGeom prst="rect">
            <a:avLst/>
          </a:prstGeom>
          <a:noFill/>
        </p:spPr>
        <p:txBody>
          <a:bodyPr wrap="square" rtlCol="0">
            <a:spAutoFit/>
          </a:bodyPr>
          <a:lstStyle/>
          <a:p>
            <a:endParaRPr lang="en-GB"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32" t="1807" r="28843" b="45786"/>
          <a:stretch/>
        </p:blipFill>
        <p:spPr>
          <a:xfrm>
            <a:off x="483675" y="1682140"/>
            <a:ext cx="8167125" cy="3499346"/>
          </a:xfrm>
          <a:ln w="22225">
            <a:solidFill>
              <a:srgbClr val="000000"/>
            </a:solidFill>
          </a:ln>
        </p:spPr>
      </p:pic>
      <p:sp>
        <p:nvSpPr>
          <p:cNvPr id="7" name="Rectangle 6"/>
          <p:cNvSpPr/>
          <p:nvPr/>
        </p:nvSpPr>
        <p:spPr>
          <a:xfrm>
            <a:off x="2483768" y="1682140"/>
            <a:ext cx="1944216" cy="378708"/>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p:cNvCxnSpPr/>
          <p:nvPr/>
        </p:nvCxnSpPr>
        <p:spPr>
          <a:xfrm flipH="1">
            <a:off x="4283968" y="1871494"/>
            <a:ext cx="360040"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69825" y="1682140"/>
            <a:ext cx="4010521" cy="584775"/>
          </a:xfrm>
          <a:prstGeom prst="rect">
            <a:avLst/>
          </a:prstGeom>
          <a:noFill/>
        </p:spPr>
        <p:txBody>
          <a:bodyPr wrap="square" rtlCol="0">
            <a:spAutoFit/>
          </a:bodyPr>
          <a:lstStyle/>
          <a:p>
            <a:r>
              <a:rPr lang="en-GB" sz="1600" dirty="0" smtClean="0">
                <a:solidFill>
                  <a:srgbClr val="2791D3"/>
                </a:solidFill>
              </a:rPr>
              <a:t>Click these tabs to browse search results by Article, Journal Title or Year of Publication</a:t>
            </a:r>
            <a:endParaRPr lang="en-GB" sz="1600" dirty="0">
              <a:solidFill>
                <a:srgbClr val="2791D3"/>
              </a:solidFill>
            </a:endParaRPr>
          </a:p>
        </p:txBody>
      </p:sp>
      <p:sp>
        <p:nvSpPr>
          <p:cNvPr id="21" name="Rectangle 20"/>
          <p:cNvSpPr/>
          <p:nvPr/>
        </p:nvSpPr>
        <p:spPr>
          <a:xfrm>
            <a:off x="2483768" y="2121684"/>
            <a:ext cx="792088" cy="216024"/>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p:cNvCxnSpPr/>
          <p:nvPr/>
        </p:nvCxnSpPr>
        <p:spPr>
          <a:xfrm flipH="1" flipV="1">
            <a:off x="3131841" y="2236729"/>
            <a:ext cx="2088231" cy="256167"/>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190979" y="2217887"/>
            <a:ext cx="3418460" cy="584775"/>
          </a:xfrm>
          <a:prstGeom prst="rect">
            <a:avLst/>
          </a:prstGeom>
          <a:noFill/>
        </p:spPr>
        <p:txBody>
          <a:bodyPr wrap="square" rtlCol="0">
            <a:spAutoFit/>
          </a:bodyPr>
          <a:lstStyle/>
          <a:p>
            <a:r>
              <a:rPr lang="en-GB" sz="1600" dirty="0" smtClean="0">
                <a:solidFill>
                  <a:srgbClr val="2791D3"/>
                </a:solidFill>
              </a:rPr>
              <a:t>Click drop-down to order results by Relevance, Year or Journal Title</a:t>
            </a:r>
            <a:endParaRPr lang="en-GB" sz="1600" dirty="0">
              <a:solidFill>
                <a:srgbClr val="2791D3"/>
              </a:solidFill>
            </a:endParaRPr>
          </a:p>
        </p:txBody>
      </p:sp>
      <p:sp>
        <p:nvSpPr>
          <p:cNvPr id="31" name="Rectangle 30"/>
          <p:cNvSpPr/>
          <p:nvPr/>
        </p:nvSpPr>
        <p:spPr>
          <a:xfrm>
            <a:off x="493200" y="2060848"/>
            <a:ext cx="1918560" cy="2736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539552" y="2121684"/>
            <a:ext cx="1872208" cy="2675468"/>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p:cNvCxnSpPr/>
          <p:nvPr/>
        </p:nvCxnSpPr>
        <p:spPr>
          <a:xfrm flipH="1">
            <a:off x="2448744" y="4149080"/>
            <a:ext cx="2376264"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851624" y="3699686"/>
            <a:ext cx="3552576" cy="584775"/>
          </a:xfrm>
          <a:prstGeom prst="rect">
            <a:avLst/>
          </a:prstGeom>
          <a:noFill/>
        </p:spPr>
        <p:txBody>
          <a:bodyPr wrap="none" rtlCol="0">
            <a:spAutoFit/>
          </a:bodyPr>
          <a:lstStyle/>
          <a:p>
            <a:r>
              <a:rPr lang="en-GB" sz="1600" dirty="0" smtClean="0">
                <a:solidFill>
                  <a:srgbClr val="2791D3"/>
                </a:solidFill>
              </a:rPr>
              <a:t>Filter by Journal Title, Author or Year of</a:t>
            </a:r>
          </a:p>
          <a:p>
            <a:r>
              <a:rPr lang="en-GB" sz="1600" dirty="0" smtClean="0">
                <a:solidFill>
                  <a:srgbClr val="2791D3"/>
                </a:solidFill>
              </a:rPr>
              <a:t>Publication</a:t>
            </a:r>
            <a:endParaRPr lang="en-GB" sz="1600" dirty="0">
              <a:solidFill>
                <a:srgbClr val="2791D3"/>
              </a:solidFill>
            </a:endParaRPr>
          </a:p>
        </p:txBody>
      </p:sp>
      <p:sp>
        <p:nvSpPr>
          <p:cNvPr id="38" name="TextBox 37"/>
          <p:cNvSpPr txBox="1"/>
          <p:nvPr/>
        </p:nvSpPr>
        <p:spPr>
          <a:xfrm>
            <a:off x="493200" y="5661248"/>
            <a:ext cx="8206862" cy="646331"/>
          </a:xfrm>
          <a:prstGeom prst="rect">
            <a:avLst/>
          </a:prstGeom>
          <a:noFill/>
        </p:spPr>
        <p:txBody>
          <a:bodyPr wrap="none" rtlCol="0">
            <a:spAutoFit/>
          </a:bodyPr>
          <a:lstStyle/>
          <a:p>
            <a:r>
              <a:rPr lang="en-GB" dirty="0" smtClean="0">
                <a:solidFill>
                  <a:srgbClr val="2791D3"/>
                </a:solidFill>
              </a:rPr>
              <a:t>Users can also toggle thumbnail images on and off, browse their results by page, and</a:t>
            </a:r>
          </a:p>
          <a:p>
            <a:r>
              <a:rPr lang="en-GB" dirty="0">
                <a:solidFill>
                  <a:srgbClr val="2791D3"/>
                </a:solidFill>
              </a:rPr>
              <a:t>c</a:t>
            </a:r>
            <a:r>
              <a:rPr lang="en-GB" dirty="0" smtClean="0">
                <a:solidFill>
                  <a:srgbClr val="2791D3"/>
                </a:solidFill>
              </a:rPr>
              <a:t>hoose between a list or a tile view of their results</a:t>
            </a:r>
            <a:endParaRPr lang="en-GB" dirty="0">
              <a:solidFill>
                <a:srgbClr val="2791D3"/>
              </a:solidFill>
            </a:endParaRPr>
          </a:p>
        </p:txBody>
      </p:sp>
    </p:spTree>
    <p:extLst>
      <p:ext uri="{BB962C8B-B14F-4D97-AF65-F5344CB8AC3E}">
        <p14:creationId xmlns:p14="http://schemas.microsoft.com/office/powerpoint/2010/main" val="809039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2791D3"/>
                </a:solidFill>
              </a:rPr>
              <a:t>Browse whole catalogue</a:t>
            </a:r>
            <a:r>
              <a:rPr lang="en-GB" dirty="0" smtClean="0"/>
              <a:t/>
            </a:r>
            <a:br>
              <a:rPr lang="en-GB" dirty="0" smtClean="0"/>
            </a:b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16</a:t>
            </a:fld>
            <a:endParaRPr lang="en-GB"/>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14822" b="30303"/>
          <a:stretch/>
        </p:blipFill>
        <p:spPr>
          <a:xfrm>
            <a:off x="399703" y="1268760"/>
            <a:ext cx="8291773" cy="3816424"/>
          </a:xfrm>
          <a:ln w="22225">
            <a:solidFill>
              <a:srgbClr val="000000"/>
            </a:solidFill>
          </a:ln>
        </p:spPr>
      </p:pic>
      <p:sp>
        <p:nvSpPr>
          <p:cNvPr id="15" name="Rectangle 14"/>
          <p:cNvSpPr/>
          <p:nvPr/>
        </p:nvSpPr>
        <p:spPr>
          <a:xfrm>
            <a:off x="7596336" y="1628800"/>
            <a:ext cx="864096" cy="360040"/>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2195736" y="2348880"/>
            <a:ext cx="1584176" cy="216024"/>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2195736" y="2636912"/>
            <a:ext cx="5184576" cy="216024"/>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6876256" y="1812295"/>
            <a:ext cx="720080" cy="176545"/>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55976" y="1876182"/>
            <a:ext cx="3978957" cy="584775"/>
          </a:xfrm>
          <a:prstGeom prst="rect">
            <a:avLst/>
          </a:prstGeom>
          <a:noFill/>
        </p:spPr>
        <p:txBody>
          <a:bodyPr wrap="square" rtlCol="0">
            <a:spAutoFit/>
          </a:bodyPr>
          <a:lstStyle/>
          <a:p>
            <a:r>
              <a:rPr lang="en-GB" sz="1600" dirty="0" smtClean="0">
                <a:solidFill>
                  <a:srgbClr val="2791D3"/>
                </a:solidFill>
              </a:rPr>
              <a:t>Click the Browse drop-down arrow, then select Journal Title or Date to start browsing</a:t>
            </a:r>
          </a:p>
        </p:txBody>
      </p:sp>
      <p:cxnSp>
        <p:nvCxnSpPr>
          <p:cNvPr id="23" name="Straight Arrow Connector 22"/>
          <p:cNvCxnSpPr/>
          <p:nvPr/>
        </p:nvCxnSpPr>
        <p:spPr>
          <a:xfrm>
            <a:off x="2627784" y="2204864"/>
            <a:ext cx="216024" cy="14401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9213" y="1760245"/>
            <a:ext cx="3099503" cy="584775"/>
          </a:xfrm>
          <a:prstGeom prst="rect">
            <a:avLst/>
          </a:prstGeom>
          <a:noFill/>
        </p:spPr>
        <p:txBody>
          <a:bodyPr wrap="none" rtlCol="0">
            <a:spAutoFit/>
          </a:bodyPr>
          <a:lstStyle/>
          <a:p>
            <a:r>
              <a:rPr lang="en-GB" sz="1600" dirty="0" smtClean="0">
                <a:solidFill>
                  <a:srgbClr val="2791D3"/>
                </a:solidFill>
              </a:rPr>
              <a:t>Click the tabs to browse by Article,</a:t>
            </a:r>
          </a:p>
          <a:p>
            <a:r>
              <a:rPr lang="en-GB" sz="1600" dirty="0" smtClean="0">
                <a:solidFill>
                  <a:srgbClr val="2791D3"/>
                </a:solidFill>
              </a:rPr>
              <a:t> Journal Title or Date</a:t>
            </a:r>
            <a:endParaRPr lang="en-GB" sz="1600" dirty="0">
              <a:solidFill>
                <a:srgbClr val="2791D3"/>
              </a:solidFill>
            </a:endParaRPr>
          </a:p>
        </p:txBody>
      </p:sp>
      <p:cxnSp>
        <p:nvCxnSpPr>
          <p:cNvPr id="30" name="Straight Arrow Connector 29"/>
          <p:cNvCxnSpPr/>
          <p:nvPr/>
        </p:nvCxnSpPr>
        <p:spPr>
          <a:xfrm flipH="1" flipV="1">
            <a:off x="5292080" y="2867650"/>
            <a:ext cx="432048" cy="273318"/>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787355" y="3140968"/>
            <a:ext cx="2673077" cy="584775"/>
          </a:xfrm>
          <a:prstGeom prst="rect">
            <a:avLst/>
          </a:prstGeom>
          <a:noFill/>
        </p:spPr>
        <p:txBody>
          <a:bodyPr wrap="square" rtlCol="0">
            <a:spAutoFit/>
          </a:bodyPr>
          <a:lstStyle/>
          <a:p>
            <a:r>
              <a:rPr lang="en-GB" sz="1600" dirty="0" smtClean="0">
                <a:solidFill>
                  <a:srgbClr val="2791D3"/>
                </a:solidFill>
              </a:rPr>
              <a:t>Click here to browse Journal Titles alphabetically.</a:t>
            </a:r>
            <a:endParaRPr lang="en-GB" sz="1600" dirty="0">
              <a:solidFill>
                <a:srgbClr val="2791D3"/>
              </a:solidFill>
            </a:endParaRPr>
          </a:p>
        </p:txBody>
      </p:sp>
      <p:sp>
        <p:nvSpPr>
          <p:cNvPr id="35" name="TextBox 34"/>
          <p:cNvSpPr txBox="1"/>
          <p:nvPr/>
        </p:nvSpPr>
        <p:spPr>
          <a:xfrm>
            <a:off x="399703" y="5517232"/>
            <a:ext cx="8291773" cy="646331"/>
          </a:xfrm>
          <a:prstGeom prst="rect">
            <a:avLst/>
          </a:prstGeom>
          <a:noFill/>
        </p:spPr>
        <p:txBody>
          <a:bodyPr wrap="square" rtlCol="0">
            <a:spAutoFit/>
          </a:bodyPr>
          <a:lstStyle/>
          <a:p>
            <a:r>
              <a:rPr lang="en-GB" dirty="0" smtClean="0">
                <a:solidFill>
                  <a:srgbClr val="2791D3"/>
                </a:solidFill>
              </a:rPr>
              <a:t>Journal Archives allows users to browse (as opposed to search) the entire catalogue, by Article Title, Journal Title or Date should they wish. </a:t>
            </a:r>
            <a:endParaRPr lang="en-GB" dirty="0">
              <a:solidFill>
                <a:srgbClr val="2791D3"/>
              </a:solidFill>
            </a:endParaRPr>
          </a:p>
        </p:txBody>
      </p:sp>
    </p:spTree>
    <p:extLst>
      <p:ext uri="{BB962C8B-B14F-4D97-AF65-F5344CB8AC3E}">
        <p14:creationId xmlns:p14="http://schemas.microsoft.com/office/powerpoint/2010/main" val="4258553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2791D3"/>
                </a:solidFill>
              </a:rPr>
              <a:t>Spare Rib</a:t>
            </a:r>
            <a:r>
              <a:rPr lang="en-GB" dirty="0" smtClean="0"/>
              <a:t> </a:t>
            </a:r>
            <a:br>
              <a:rPr lang="en-GB" dirty="0" smtClean="0"/>
            </a:b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17</a:t>
            </a:fld>
            <a:endParaRPr lang="en-GB"/>
          </a:p>
        </p:txBody>
      </p:sp>
      <p:sp>
        <p:nvSpPr>
          <p:cNvPr id="6" name="Frame 5"/>
          <p:cNvSpPr/>
          <p:nvPr/>
        </p:nvSpPr>
        <p:spPr>
          <a:xfrm>
            <a:off x="539552" y="2276872"/>
            <a:ext cx="1944216" cy="216024"/>
          </a:xfrm>
          <a:prstGeom prst="frame">
            <a:avLst/>
          </a:prstGeom>
          <a:ln w="12700">
            <a:solidFill>
              <a:srgbClr val="E047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5535" y="1412776"/>
            <a:ext cx="8320923" cy="4680519"/>
          </a:xfrm>
          <a:ln w="22225">
            <a:solidFill>
              <a:schemeClr val="tx1"/>
            </a:solidFill>
          </a:ln>
        </p:spPr>
      </p:pic>
      <p:sp>
        <p:nvSpPr>
          <p:cNvPr id="7" name="TextBox 6"/>
          <p:cNvSpPr txBox="1"/>
          <p:nvPr/>
        </p:nvSpPr>
        <p:spPr>
          <a:xfrm>
            <a:off x="4194970" y="4653136"/>
            <a:ext cx="4505529" cy="1200329"/>
          </a:xfrm>
          <a:prstGeom prst="rect">
            <a:avLst/>
          </a:prstGeom>
          <a:noFill/>
        </p:spPr>
        <p:txBody>
          <a:bodyPr wrap="none" rtlCol="0">
            <a:spAutoFit/>
          </a:bodyPr>
          <a:lstStyle/>
          <a:p>
            <a:r>
              <a:rPr lang="en-GB" dirty="0" smtClean="0">
                <a:solidFill>
                  <a:srgbClr val="2791D3"/>
                </a:solidFill>
              </a:rPr>
              <a:t>The Spare Rib page allows users to search for </a:t>
            </a:r>
          </a:p>
          <a:p>
            <a:r>
              <a:rPr lang="en-GB" dirty="0" smtClean="0">
                <a:solidFill>
                  <a:srgbClr val="2791D3"/>
                </a:solidFill>
              </a:rPr>
              <a:t>articles only from the Spare Rib </a:t>
            </a:r>
          </a:p>
          <a:p>
            <a:r>
              <a:rPr lang="en-GB" dirty="0">
                <a:solidFill>
                  <a:srgbClr val="2791D3"/>
                </a:solidFill>
              </a:rPr>
              <a:t>a</a:t>
            </a:r>
            <a:r>
              <a:rPr lang="en-GB" dirty="0" smtClean="0">
                <a:solidFill>
                  <a:srgbClr val="2791D3"/>
                </a:solidFill>
              </a:rPr>
              <a:t>rchive, and to browse complete issues of </a:t>
            </a:r>
          </a:p>
          <a:p>
            <a:r>
              <a:rPr lang="en-GB" dirty="0" smtClean="0">
                <a:solidFill>
                  <a:srgbClr val="2791D3"/>
                </a:solidFill>
              </a:rPr>
              <a:t>the journal.</a:t>
            </a:r>
            <a:endParaRPr lang="en-GB" dirty="0">
              <a:solidFill>
                <a:srgbClr val="2791D3"/>
              </a:solidFill>
            </a:endParaRPr>
          </a:p>
        </p:txBody>
      </p:sp>
      <p:sp>
        <p:nvSpPr>
          <p:cNvPr id="8" name="Rectangle 7"/>
          <p:cNvSpPr/>
          <p:nvPr/>
        </p:nvSpPr>
        <p:spPr>
          <a:xfrm>
            <a:off x="4194970" y="4581128"/>
            <a:ext cx="4521488" cy="1272337"/>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8286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2791D3"/>
                </a:solidFill>
              </a:rPr>
              <a:t>Viewer</a:t>
            </a:r>
            <a:r>
              <a:rPr lang="en-GB" dirty="0" smtClean="0"/>
              <a:t> </a:t>
            </a:r>
            <a:br>
              <a:rPr lang="en-GB" dirty="0" smtClean="0"/>
            </a:b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18</a:t>
            </a:fld>
            <a:endParaRPr lang="en-GB"/>
          </a:p>
        </p:txBody>
      </p:sp>
      <p:sp>
        <p:nvSpPr>
          <p:cNvPr id="6" name="Frame 5"/>
          <p:cNvSpPr/>
          <p:nvPr/>
        </p:nvSpPr>
        <p:spPr>
          <a:xfrm>
            <a:off x="539552" y="2276872"/>
            <a:ext cx="1944216" cy="216024"/>
          </a:xfrm>
          <a:prstGeom prst="frame">
            <a:avLst/>
          </a:prstGeom>
          <a:ln w="12700">
            <a:solidFill>
              <a:srgbClr val="E047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3528" y="1315608"/>
            <a:ext cx="8543296" cy="4805605"/>
          </a:xfrm>
          <a:ln w="22225">
            <a:solidFill>
              <a:schemeClr val="tx1"/>
            </a:solidFill>
          </a:ln>
        </p:spPr>
      </p:pic>
      <p:sp>
        <p:nvSpPr>
          <p:cNvPr id="7" name="Rectangle 6"/>
          <p:cNvSpPr/>
          <p:nvPr/>
        </p:nvSpPr>
        <p:spPr>
          <a:xfrm>
            <a:off x="7740352" y="1340768"/>
            <a:ext cx="910448" cy="179068"/>
          </a:xfrm>
          <a:prstGeom prst="rect">
            <a:avLst/>
          </a:prstGeom>
          <a:noFill/>
          <a:ln>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p:cNvCxnSpPr>
            <a:endCxn id="7" idx="1"/>
          </p:cNvCxnSpPr>
          <p:nvPr/>
        </p:nvCxnSpPr>
        <p:spPr>
          <a:xfrm flipV="1">
            <a:off x="6948264" y="1430302"/>
            <a:ext cx="792088" cy="169412"/>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76456" y="1554888"/>
            <a:ext cx="190368" cy="379851"/>
          </a:xfrm>
          <a:prstGeom prst="rect">
            <a:avLst/>
          </a:prstGeom>
          <a:noFill/>
          <a:ln>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p:cNvCxnSpPr>
            <a:stCxn id="44" idx="0"/>
          </p:cNvCxnSpPr>
          <p:nvPr/>
        </p:nvCxnSpPr>
        <p:spPr>
          <a:xfrm flipV="1">
            <a:off x="7599614" y="1854646"/>
            <a:ext cx="1068405" cy="114154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650800" y="3555955"/>
            <a:ext cx="120840" cy="593125"/>
          </a:xfrm>
          <a:prstGeom prst="rect">
            <a:avLst/>
          </a:prstGeom>
          <a:noFill/>
          <a:ln>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p:cNvCxnSpPr/>
          <p:nvPr/>
        </p:nvCxnSpPr>
        <p:spPr>
          <a:xfrm flipV="1">
            <a:off x="7736400" y="3913832"/>
            <a:ext cx="914400" cy="33217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511660" y="1340768"/>
            <a:ext cx="396044" cy="174240"/>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323528" y="1554888"/>
            <a:ext cx="144016" cy="379851"/>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493200" y="1734075"/>
            <a:ext cx="262376" cy="614805"/>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p:cNvCxnSpPr/>
          <p:nvPr/>
        </p:nvCxnSpPr>
        <p:spPr>
          <a:xfrm flipH="1">
            <a:off x="1907704" y="1430302"/>
            <a:ext cx="648072"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467544" y="1599714"/>
            <a:ext cx="864096" cy="2908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755576" y="1988840"/>
            <a:ext cx="635172" cy="432048"/>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506279" y="1258611"/>
            <a:ext cx="3648756" cy="338554"/>
          </a:xfrm>
          <a:prstGeom prst="rect">
            <a:avLst/>
          </a:prstGeom>
          <a:noFill/>
        </p:spPr>
        <p:txBody>
          <a:bodyPr wrap="none" rtlCol="0">
            <a:spAutoFit/>
          </a:bodyPr>
          <a:lstStyle/>
          <a:p>
            <a:r>
              <a:rPr lang="en-GB" sz="1600" dirty="0" smtClean="0">
                <a:solidFill>
                  <a:srgbClr val="2791D3"/>
                </a:solidFill>
              </a:rPr>
              <a:t>Click here to return to your search results</a:t>
            </a:r>
            <a:endParaRPr lang="en-GB" dirty="0"/>
          </a:p>
        </p:txBody>
      </p:sp>
      <p:sp>
        <p:nvSpPr>
          <p:cNvPr id="40" name="TextBox 39"/>
          <p:cNvSpPr txBox="1"/>
          <p:nvPr/>
        </p:nvSpPr>
        <p:spPr>
          <a:xfrm>
            <a:off x="1265495" y="1519907"/>
            <a:ext cx="2071208" cy="584775"/>
          </a:xfrm>
          <a:prstGeom prst="rect">
            <a:avLst/>
          </a:prstGeom>
          <a:noFill/>
        </p:spPr>
        <p:txBody>
          <a:bodyPr wrap="none" rtlCol="0">
            <a:spAutoFit/>
          </a:bodyPr>
          <a:lstStyle/>
          <a:p>
            <a:r>
              <a:rPr lang="en-GB" sz="1600" dirty="0">
                <a:solidFill>
                  <a:srgbClr val="2791D3"/>
                </a:solidFill>
              </a:rPr>
              <a:t>C</a:t>
            </a:r>
            <a:r>
              <a:rPr lang="en-GB" sz="1600" dirty="0" smtClean="0">
                <a:solidFill>
                  <a:srgbClr val="2791D3"/>
                </a:solidFill>
              </a:rPr>
              <a:t>lick here to </a:t>
            </a:r>
          </a:p>
          <a:p>
            <a:r>
              <a:rPr lang="en-GB" sz="1600" dirty="0">
                <a:solidFill>
                  <a:srgbClr val="2791D3"/>
                </a:solidFill>
              </a:rPr>
              <a:t>o</a:t>
            </a:r>
            <a:r>
              <a:rPr lang="en-GB" sz="1600" dirty="0" smtClean="0">
                <a:solidFill>
                  <a:srgbClr val="2791D3"/>
                </a:solidFill>
              </a:rPr>
              <a:t>pen the Search panel</a:t>
            </a:r>
            <a:endParaRPr lang="en-GB" dirty="0"/>
          </a:p>
        </p:txBody>
      </p:sp>
      <p:sp>
        <p:nvSpPr>
          <p:cNvPr id="41" name="TextBox 40"/>
          <p:cNvSpPr txBox="1"/>
          <p:nvPr/>
        </p:nvSpPr>
        <p:spPr>
          <a:xfrm>
            <a:off x="1331640" y="2348880"/>
            <a:ext cx="2125903" cy="830997"/>
          </a:xfrm>
          <a:prstGeom prst="rect">
            <a:avLst/>
          </a:prstGeom>
          <a:noFill/>
        </p:spPr>
        <p:txBody>
          <a:bodyPr wrap="none" rtlCol="0">
            <a:spAutoFit/>
          </a:bodyPr>
          <a:lstStyle/>
          <a:p>
            <a:r>
              <a:rPr lang="en-GB" sz="1600" dirty="0" smtClean="0">
                <a:solidFill>
                  <a:srgbClr val="2791D3"/>
                </a:solidFill>
              </a:rPr>
              <a:t>Zoom in or out, </a:t>
            </a:r>
          </a:p>
          <a:p>
            <a:r>
              <a:rPr lang="en-GB" sz="1600" dirty="0">
                <a:solidFill>
                  <a:srgbClr val="2791D3"/>
                </a:solidFill>
              </a:rPr>
              <a:t>o</a:t>
            </a:r>
            <a:r>
              <a:rPr lang="en-GB" sz="1600" dirty="0" smtClean="0">
                <a:solidFill>
                  <a:srgbClr val="2791D3"/>
                </a:solidFill>
              </a:rPr>
              <a:t>r reset the view</a:t>
            </a:r>
          </a:p>
          <a:p>
            <a:r>
              <a:rPr lang="en-GB" sz="1600" dirty="0" smtClean="0">
                <a:solidFill>
                  <a:srgbClr val="2791D3"/>
                </a:solidFill>
              </a:rPr>
              <a:t>to the default size here</a:t>
            </a:r>
            <a:endParaRPr lang="en-GB" sz="1600" dirty="0">
              <a:solidFill>
                <a:srgbClr val="2791D3"/>
              </a:solidFill>
            </a:endParaRPr>
          </a:p>
        </p:txBody>
      </p:sp>
      <p:sp>
        <p:nvSpPr>
          <p:cNvPr id="44" name="TextBox 43"/>
          <p:cNvSpPr txBox="1"/>
          <p:nvPr/>
        </p:nvSpPr>
        <p:spPr>
          <a:xfrm>
            <a:off x="6583951" y="2996192"/>
            <a:ext cx="2031325" cy="584775"/>
          </a:xfrm>
          <a:prstGeom prst="rect">
            <a:avLst/>
          </a:prstGeom>
          <a:noFill/>
        </p:spPr>
        <p:txBody>
          <a:bodyPr wrap="none" rtlCol="0">
            <a:spAutoFit/>
          </a:bodyPr>
          <a:lstStyle/>
          <a:p>
            <a:r>
              <a:rPr lang="en-GB" sz="1600" dirty="0" smtClean="0">
                <a:solidFill>
                  <a:srgbClr val="2791D3"/>
                </a:solidFill>
              </a:rPr>
              <a:t>Click here to open the</a:t>
            </a:r>
          </a:p>
          <a:p>
            <a:r>
              <a:rPr lang="en-GB" sz="1600" dirty="0" smtClean="0">
                <a:solidFill>
                  <a:srgbClr val="2791D3"/>
                </a:solidFill>
              </a:rPr>
              <a:t>Details panel</a:t>
            </a:r>
            <a:endParaRPr lang="en-GB" dirty="0"/>
          </a:p>
        </p:txBody>
      </p:sp>
      <p:sp>
        <p:nvSpPr>
          <p:cNvPr id="48" name="TextBox 47"/>
          <p:cNvSpPr txBox="1"/>
          <p:nvPr/>
        </p:nvSpPr>
        <p:spPr>
          <a:xfrm>
            <a:off x="6820524" y="3869425"/>
            <a:ext cx="1436208" cy="1077218"/>
          </a:xfrm>
          <a:prstGeom prst="rect">
            <a:avLst/>
          </a:prstGeom>
          <a:noFill/>
        </p:spPr>
        <p:txBody>
          <a:bodyPr wrap="square" rtlCol="0">
            <a:spAutoFit/>
          </a:bodyPr>
          <a:lstStyle/>
          <a:p>
            <a:r>
              <a:rPr lang="en-GB" sz="1600" dirty="0" smtClean="0">
                <a:solidFill>
                  <a:srgbClr val="2791D3"/>
                </a:solidFill>
              </a:rPr>
              <a:t>Drag the handle to resize the Details panel</a:t>
            </a:r>
            <a:endParaRPr lang="en-GB" dirty="0"/>
          </a:p>
        </p:txBody>
      </p:sp>
      <p:sp>
        <p:nvSpPr>
          <p:cNvPr id="49" name="TextBox 48"/>
          <p:cNvSpPr txBox="1"/>
          <p:nvPr/>
        </p:nvSpPr>
        <p:spPr>
          <a:xfrm>
            <a:off x="5833845" y="1549343"/>
            <a:ext cx="2188420" cy="1323439"/>
          </a:xfrm>
          <a:prstGeom prst="rect">
            <a:avLst/>
          </a:prstGeom>
          <a:noFill/>
        </p:spPr>
        <p:txBody>
          <a:bodyPr wrap="none" rtlCol="0">
            <a:spAutoFit/>
          </a:bodyPr>
          <a:lstStyle/>
          <a:p>
            <a:r>
              <a:rPr lang="en-GB" sz="1600" dirty="0" smtClean="0">
                <a:solidFill>
                  <a:srgbClr val="2791D3"/>
                </a:solidFill>
              </a:rPr>
              <a:t>Links to download the</a:t>
            </a:r>
          </a:p>
          <a:p>
            <a:r>
              <a:rPr lang="en-GB" sz="1600" dirty="0">
                <a:solidFill>
                  <a:srgbClr val="2791D3"/>
                </a:solidFill>
              </a:rPr>
              <a:t>a</a:t>
            </a:r>
            <a:r>
              <a:rPr lang="en-GB" sz="1600" dirty="0" smtClean="0">
                <a:solidFill>
                  <a:srgbClr val="2791D3"/>
                </a:solidFill>
              </a:rPr>
              <a:t>rticle as a PDF, access</a:t>
            </a:r>
          </a:p>
          <a:p>
            <a:r>
              <a:rPr lang="en-GB" sz="1600" dirty="0">
                <a:solidFill>
                  <a:srgbClr val="2791D3"/>
                </a:solidFill>
              </a:rPr>
              <a:t>a</a:t>
            </a:r>
            <a:r>
              <a:rPr lang="en-GB" sz="1600" dirty="0" smtClean="0">
                <a:solidFill>
                  <a:srgbClr val="2791D3"/>
                </a:solidFill>
              </a:rPr>
              <a:t> permanent URL</a:t>
            </a:r>
          </a:p>
          <a:p>
            <a:r>
              <a:rPr lang="en-GB" sz="1600" dirty="0">
                <a:solidFill>
                  <a:srgbClr val="2791D3"/>
                </a:solidFill>
              </a:rPr>
              <a:t>o</a:t>
            </a:r>
            <a:r>
              <a:rPr lang="en-GB" sz="1600" dirty="0" smtClean="0">
                <a:solidFill>
                  <a:srgbClr val="2791D3"/>
                </a:solidFill>
              </a:rPr>
              <a:t>r print are found in the</a:t>
            </a:r>
          </a:p>
          <a:p>
            <a:r>
              <a:rPr lang="en-GB" sz="1600" dirty="0" smtClean="0">
                <a:solidFill>
                  <a:srgbClr val="2791D3"/>
                </a:solidFill>
              </a:rPr>
              <a:t>toolbar</a:t>
            </a:r>
            <a:endParaRPr lang="en-GB" sz="1600" dirty="0">
              <a:solidFill>
                <a:srgbClr val="2791D3"/>
              </a:solidFill>
            </a:endParaRPr>
          </a:p>
        </p:txBody>
      </p:sp>
      <p:sp>
        <p:nvSpPr>
          <p:cNvPr id="50" name="Rectangle 49"/>
          <p:cNvSpPr/>
          <p:nvPr/>
        </p:nvSpPr>
        <p:spPr>
          <a:xfrm>
            <a:off x="467544" y="2996192"/>
            <a:ext cx="72008" cy="648832"/>
          </a:xfrm>
          <a:prstGeom prst="rect">
            <a:avLst/>
          </a:prstGeom>
          <a:noFill/>
          <a:ln w="22225">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Arrow Connector 51"/>
          <p:cNvCxnSpPr/>
          <p:nvPr/>
        </p:nvCxnSpPr>
        <p:spPr>
          <a:xfrm flipH="1" flipV="1">
            <a:off x="539552" y="3320609"/>
            <a:ext cx="576064" cy="324415"/>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043608" y="3429000"/>
            <a:ext cx="1762021" cy="923330"/>
          </a:xfrm>
          <a:prstGeom prst="rect">
            <a:avLst/>
          </a:prstGeom>
          <a:noFill/>
        </p:spPr>
        <p:txBody>
          <a:bodyPr wrap="none" rtlCol="0">
            <a:spAutoFit/>
          </a:bodyPr>
          <a:lstStyle/>
          <a:p>
            <a:r>
              <a:rPr lang="en-GB" dirty="0">
                <a:solidFill>
                  <a:srgbClr val="2791D3"/>
                </a:solidFill>
              </a:rPr>
              <a:t>Drag the handle </a:t>
            </a:r>
            <a:endParaRPr lang="en-GB" dirty="0" smtClean="0">
              <a:solidFill>
                <a:srgbClr val="2791D3"/>
              </a:solidFill>
            </a:endParaRPr>
          </a:p>
          <a:p>
            <a:r>
              <a:rPr lang="en-GB" dirty="0" smtClean="0">
                <a:solidFill>
                  <a:srgbClr val="2791D3"/>
                </a:solidFill>
              </a:rPr>
              <a:t>to </a:t>
            </a:r>
            <a:r>
              <a:rPr lang="en-GB" dirty="0">
                <a:solidFill>
                  <a:srgbClr val="2791D3"/>
                </a:solidFill>
              </a:rPr>
              <a:t>resize the </a:t>
            </a:r>
            <a:endParaRPr lang="en-GB" dirty="0" smtClean="0">
              <a:solidFill>
                <a:srgbClr val="2791D3"/>
              </a:solidFill>
            </a:endParaRPr>
          </a:p>
          <a:p>
            <a:r>
              <a:rPr lang="en-GB" dirty="0" smtClean="0">
                <a:solidFill>
                  <a:srgbClr val="2791D3"/>
                </a:solidFill>
              </a:rPr>
              <a:t>Search </a:t>
            </a:r>
            <a:r>
              <a:rPr lang="en-GB" dirty="0">
                <a:solidFill>
                  <a:srgbClr val="2791D3"/>
                </a:solidFill>
              </a:rPr>
              <a:t>panel</a:t>
            </a:r>
            <a:endParaRPr lang="en-GB" dirty="0"/>
          </a:p>
        </p:txBody>
      </p:sp>
    </p:spTree>
    <p:extLst>
      <p:ext uri="{BB962C8B-B14F-4D97-AF65-F5344CB8AC3E}">
        <p14:creationId xmlns:p14="http://schemas.microsoft.com/office/powerpoint/2010/main" val="243919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smtClean="0">
                <a:solidFill>
                  <a:srgbClr val="2791D3"/>
                </a:solidFill>
              </a:rPr>
              <a:t>Viewer (Search </a:t>
            </a:r>
            <a:r>
              <a:rPr lang="en-GB" b="1" dirty="0" smtClean="0">
                <a:solidFill>
                  <a:srgbClr val="2791D3"/>
                </a:solidFill>
              </a:rPr>
              <a:t>panel)</a:t>
            </a:r>
            <a:r>
              <a:rPr lang="en-GB" dirty="0" smtClean="0"/>
              <a:t/>
            </a:r>
            <a:br>
              <a:rPr lang="en-GB" dirty="0" smtClean="0"/>
            </a:b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19</a:t>
            </a:fld>
            <a:endParaRPr lang="en-GB"/>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7989" y="1484784"/>
            <a:ext cx="8539029" cy="4803204"/>
          </a:xfrm>
          <a:ln w="22225">
            <a:solidFill>
              <a:schemeClr val="tx1"/>
            </a:solidFill>
          </a:ln>
        </p:spPr>
      </p:pic>
      <p:sp>
        <p:nvSpPr>
          <p:cNvPr id="3" name="Rectangle 2"/>
          <p:cNvSpPr/>
          <p:nvPr/>
        </p:nvSpPr>
        <p:spPr>
          <a:xfrm>
            <a:off x="323528" y="1772816"/>
            <a:ext cx="1224136" cy="144016"/>
          </a:xfrm>
          <a:prstGeom prst="rect">
            <a:avLst/>
          </a:prstGeom>
          <a:noFill/>
          <a:ln>
            <a:solidFill>
              <a:srgbClr val="279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p:cNvCxnSpPr/>
          <p:nvPr/>
        </p:nvCxnSpPr>
        <p:spPr>
          <a:xfrm flipH="1" flipV="1">
            <a:off x="1593204" y="1844824"/>
            <a:ext cx="1322612" cy="108012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1" idx="0"/>
          </p:cNvCxnSpPr>
          <p:nvPr/>
        </p:nvCxnSpPr>
        <p:spPr>
          <a:xfrm flipV="1">
            <a:off x="1475656" y="4077072"/>
            <a:ext cx="288032" cy="64125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95536" y="4718328"/>
            <a:ext cx="2160240" cy="1077218"/>
          </a:xfrm>
          <a:prstGeom prst="rect">
            <a:avLst/>
          </a:prstGeom>
          <a:noFill/>
        </p:spPr>
        <p:txBody>
          <a:bodyPr wrap="square" rtlCol="0">
            <a:spAutoFit/>
          </a:bodyPr>
          <a:lstStyle/>
          <a:p>
            <a:r>
              <a:rPr lang="en-GB" sz="1600" dirty="0" smtClean="0">
                <a:solidFill>
                  <a:srgbClr val="2791D3"/>
                </a:solidFill>
              </a:rPr>
              <a:t>Thumbnail images for the pages. Click one to jump to that page in the main viewer</a:t>
            </a:r>
            <a:endParaRPr lang="en-GB" dirty="0"/>
          </a:p>
        </p:txBody>
      </p:sp>
      <p:sp>
        <p:nvSpPr>
          <p:cNvPr id="26" name="TextBox 25"/>
          <p:cNvSpPr txBox="1"/>
          <p:nvPr/>
        </p:nvSpPr>
        <p:spPr>
          <a:xfrm>
            <a:off x="2483769" y="2994330"/>
            <a:ext cx="1656184" cy="2308324"/>
          </a:xfrm>
          <a:prstGeom prst="rect">
            <a:avLst/>
          </a:prstGeom>
          <a:noFill/>
        </p:spPr>
        <p:txBody>
          <a:bodyPr wrap="square" rtlCol="0">
            <a:spAutoFit/>
          </a:bodyPr>
          <a:lstStyle/>
          <a:p>
            <a:r>
              <a:rPr lang="en-GB" sz="1600" dirty="0" smtClean="0">
                <a:solidFill>
                  <a:srgbClr val="2791D3"/>
                </a:solidFill>
              </a:rPr>
              <a:t>The Pages Tab allow you to see a list of search matches in the article and jump directly to them.</a:t>
            </a:r>
            <a:br>
              <a:rPr lang="en-GB" sz="1600" dirty="0" smtClean="0">
                <a:solidFill>
                  <a:srgbClr val="2791D3"/>
                </a:solidFill>
              </a:rPr>
            </a:br>
            <a:r>
              <a:rPr lang="en-GB" sz="1600" dirty="0" smtClean="0">
                <a:solidFill>
                  <a:srgbClr val="2791D3"/>
                </a:solidFill>
              </a:rPr>
              <a:t>The Articles Tab display links to related articles</a:t>
            </a:r>
            <a:endParaRPr lang="en-GB" sz="1600" dirty="0">
              <a:solidFill>
                <a:srgbClr val="2791D3"/>
              </a:solidFill>
            </a:endParaRPr>
          </a:p>
        </p:txBody>
      </p:sp>
    </p:spTree>
    <p:extLst>
      <p:ext uri="{BB962C8B-B14F-4D97-AF65-F5344CB8AC3E}">
        <p14:creationId xmlns:p14="http://schemas.microsoft.com/office/powerpoint/2010/main" val="199703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20105"/>
            <a:ext cx="7344816" cy="1180703"/>
          </a:xfrm>
        </p:spPr>
        <p:txBody>
          <a:bodyPr/>
          <a:lstStyle/>
          <a:p>
            <a:r>
              <a:rPr lang="en-GB" b="1" dirty="0" smtClean="0">
                <a:solidFill>
                  <a:srgbClr val="2791D3"/>
                </a:solidFill>
              </a:rPr>
              <a:t>What is Journal Archives?</a:t>
            </a:r>
            <a:r>
              <a:rPr lang="en-GB" dirty="0" smtClean="0"/>
              <a:t/>
            </a:r>
            <a:br>
              <a:rPr lang="en-GB" dirty="0" smtClean="0"/>
            </a:br>
            <a:endParaRPr lang="en-GB" dirty="0"/>
          </a:p>
        </p:txBody>
      </p:sp>
      <p:sp>
        <p:nvSpPr>
          <p:cNvPr id="3" name="Content Placeholder 2"/>
          <p:cNvSpPr>
            <a:spLocks noGrp="1"/>
          </p:cNvSpPr>
          <p:nvPr>
            <p:ph idx="1"/>
          </p:nvPr>
        </p:nvSpPr>
        <p:spPr>
          <a:xfrm>
            <a:off x="493199" y="1268760"/>
            <a:ext cx="8255265" cy="5256584"/>
          </a:xfrm>
        </p:spPr>
        <p:txBody>
          <a:bodyPr>
            <a:noAutofit/>
          </a:bodyPr>
          <a:lstStyle/>
          <a:p>
            <a:r>
              <a:rPr lang="en-GB" sz="2000" dirty="0"/>
              <a:t/>
            </a:r>
            <a:br>
              <a:rPr lang="en-GB" sz="2000" dirty="0"/>
            </a:br>
            <a:r>
              <a:rPr lang="en-GB" sz="2000" dirty="0" smtClean="0"/>
              <a:t>Journal </a:t>
            </a:r>
            <a:r>
              <a:rPr lang="en-GB" sz="2000" dirty="0"/>
              <a:t>Archives brings together over 600 journals from 8 major </a:t>
            </a:r>
            <a:r>
              <a:rPr lang="en-GB" sz="2000" dirty="0" smtClean="0"/>
              <a:t>publishers, plus the complete run of the Feminist magazine “Spare Rib”, </a:t>
            </a:r>
            <a:r>
              <a:rPr lang="en-GB" sz="2000" dirty="0"/>
              <a:t>with material spanning the 19th and 20th centuries, encompassing a wealth of subject areas</a:t>
            </a:r>
            <a:r>
              <a:rPr lang="en-GB" sz="2000" dirty="0" smtClean="0"/>
              <a:t>.</a:t>
            </a:r>
          </a:p>
          <a:p>
            <a:endParaRPr lang="en-US" sz="2000" dirty="0" smtClean="0"/>
          </a:p>
          <a:p>
            <a:pPr lvl="1">
              <a:buClr>
                <a:srgbClr val="2791D3"/>
              </a:buClr>
            </a:pPr>
            <a:r>
              <a:rPr lang="en-GB" sz="1600" b="1" dirty="0"/>
              <a:t>Brill Journal Archive Online - Part 1 (Vol 1 to 1999) and Part 2 (2000 -2009</a:t>
            </a:r>
            <a:r>
              <a:rPr lang="en-GB" sz="1600" b="1" dirty="0" smtClean="0"/>
              <a:t>)</a:t>
            </a:r>
            <a:endParaRPr lang="en-GB" sz="1600" b="1" dirty="0"/>
          </a:p>
          <a:p>
            <a:pPr lvl="1">
              <a:buClr>
                <a:srgbClr val="2791D3"/>
              </a:buClr>
            </a:pPr>
            <a:r>
              <a:rPr lang="de-DE" sz="1600" b="1" dirty="0"/>
              <a:t>Cambridge Journals Digital Archive (1827 – 1996</a:t>
            </a:r>
            <a:r>
              <a:rPr lang="de-DE" sz="1600" b="1" dirty="0" smtClean="0"/>
              <a:t>)</a:t>
            </a:r>
            <a:endParaRPr lang="de-DE" sz="1600" b="1" dirty="0"/>
          </a:p>
          <a:p>
            <a:pPr lvl="1">
              <a:buClr>
                <a:srgbClr val="2791D3"/>
              </a:buClr>
            </a:pPr>
            <a:r>
              <a:rPr lang="en-GB" sz="1600" b="1" dirty="0"/>
              <a:t>Institution of Civil Engineers Virtual Library Archive (1836-2001)</a:t>
            </a:r>
          </a:p>
          <a:p>
            <a:pPr lvl="1">
              <a:buClr>
                <a:srgbClr val="2791D3"/>
              </a:buClr>
            </a:pPr>
            <a:r>
              <a:rPr lang="en-GB" sz="1600" b="1" dirty="0"/>
              <a:t>Institute of Physics (IOP) Journal Archive (1874-1998)</a:t>
            </a:r>
          </a:p>
          <a:p>
            <a:pPr lvl="1">
              <a:buClr>
                <a:srgbClr val="2791D3"/>
              </a:buClr>
            </a:pPr>
            <a:r>
              <a:rPr lang="en-GB" sz="1600" b="1" dirty="0"/>
              <a:t>Periodicals Archive Online - Jisc Collections Selection (1891 – 2000)</a:t>
            </a:r>
          </a:p>
          <a:p>
            <a:pPr lvl="1">
              <a:buClr>
                <a:srgbClr val="2791D3"/>
              </a:buClr>
            </a:pPr>
            <a:r>
              <a:rPr lang="en-GB" sz="1600" b="1" dirty="0"/>
              <a:t>Oxford Journals Archive and Archive Upgrade (Oxford University Press) (1849 - 1995)</a:t>
            </a:r>
          </a:p>
          <a:p>
            <a:pPr lvl="1">
              <a:buClr>
                <a:srgbClr val="2791D3"/>
              </a:buClr>
            </a:pPr>
            <a:r>
              <a:rPr lang="en-GB" sz="1600" b="1" dirty="0"/>
              <a:t>Royal Society of Chemistry (RSC) Journals Archive (1841-2004)</a:t>
            </a:r>
          </a:p>
          <a:p>
            <a:pPr lvl="1">
              <a:buClr>
                <a:srgbClr val="2791D3"/>
              </a:buClr>
            </a:pPr>
            <a:r>
              <a:rPr lang="en-GB" sz="1600" b="1" dirty="0"/>
              <a:t>Taylor &amp; Francis Geography, Planning, Urban and Environment Online Archive (1885 to 1996</a:t>
            </a:r>
            <a:r>
              <a:rPr lang="en-GB" sz="1600" b="1" dirty="0" smtClean="0"/>
              <a:t>)</a:t>
            </a:r>
          </a:p>
          <a:p>
            <a:pPr lvl="1">
              <a:buClr>
                <a:srgbClr val="2791D3"/>
              </a:buClr>
            </a:pPr>
            <a:r>
              <a:rPr lang="en-GB" sz="1600" b="1" dirty="0" smtClean="0"/>
              <a:t>Spare Rib journal archive (1972-1992)</a:t>
            </a:r>
            <a:endParaRPr lang="en-GB" sz="1600" b="1" dirty="0"/>
          </a:p>
        </p:txBody>
      </p:sp>
      <p:sp>
        <p:nvSpPr>
          <p:cNvPr id="4" name="Footer Placeholder 3"/>
          <p:cNvSpPr>
            <a:spLocks noGrp="1"/>
          </p:cNvSpPr>
          <p:nvPr>
            <p:ph type="ftr" sz="quarter" idx="11"/>
          </p:nvPr>
        </p:nvSpPr>
        <p:spPr>
          <a:xfrm>
            <a:off x="1390748" y="243756"/>
            <a:ext cx="5326851" cy="146194"/>
          </a:xfrm>
        </p:spPr>
        <p:txBody>
          <a:bodyPr/>
          <a:lstStyle/>
          <a:p>
            <a:r>
              <a:rPr lang="en-GB" dirty="0" smtClean="0"/>
              <a:t>Introduction to Journal Archives</a:t>
            </a:r>
          </a:p>
        </p:txBody>
      </p:sp>
      <p:sp>
        <p:nvSpPr>
          <p:cNvPr id="5" name="Slide Number Placeholder 4"/>
          <p:cNvSpPr>
            <a:spLocks noGrp="1"/>
          </p:cNvSpPr>
          <p:nvPr>
            <p:ph type="sldNum" sz="quarter" idx="12"/>
          </p:nvPr>
        </p:nvSpPr>
        <p:spPr/>
        <p:txBody>
          <a:bodyPr/>
          <a:lstStyle/>
          <a:p>
            <a:fld id="{8768D980-8028-4768-849B-459B1B49463D}" type="slidenum">
              <a:rPr lang="en-GB" smtClean="0"/>
              <a:pPr/>
              <a:t>2</a:t>
            </a:fld>
            <a:endParaRPr lang="en-GB"/>
          </a:p>
        </p:txBody>
      </p:sp>
    </p:spTree>
    <p:extLst>
      <p:ext uri="{BB962C8B-B14F-4D97-AF65-F5344CB8AC3E}">
        <p14:creationId xmlns:p14="http://schemas.microsoft.com/office/powerpoint/2010/main" val="1158427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2791D3"/>
                </a:solidFill>
              </a:rPr>
              <a:t>Viewer (Details panel)</a:t>
            </a:r>
            <a:r>
              <a:rPr lang="en-GB" dirty="0" smtClean="0"/>
              <a:t/>
            </a:r>
            <a:br>
              <a:rPr lang="en-GB" dirty="0" smtClean="0"/>
            </a:b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20</a:t>
            </a:fld>
            <a:endParaRPr lang="en-GB"/>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6982" y="1412776"/>
            <a:ext cx="8579846" cy="4826164"/>
          </a:xfrm>
          <a:ln w="22225">
            <a:solidFill>
              <a:schemeClr val="tx1"/>
            </a:solidFill>
          </a:ln>
        </p:spPr>
      </p:pic>
      <p:cxnSp>
        <p:nvCxnSpPr>
          <p:cNvPr id="10" name="Straight Arrow Connector 9"/>
          <p:cNvCxnSpPr/>
          <p:nvPr/>
        </p:nvCxnSpPr>
        <p:spPr>
          <a:xfrm flipV="1">
            <a:off x="5796136" y="1772816"/>
            <a:ext cx="648072" cy="144016"/>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717599" y="1812295"/>
            <a:ext cx="158657" cy="983347"/>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85757" y="2795642"/>
            <a:ext cx="2433871" cy="584775"/>
          </a:xfrm>
          <a:prstGeom prst="rect">
            <a:avLst/>
          </a:prstGeom>
          <a:noFill/>
        </p:spPr>
        <p:txBody>
          <a:bodyPr wrap="none" rtlCol="0">
            <a:spAutoFit/>
          </a:bodyPr>
          <a:lstStyle/>
          <a:p>
            <a:r>
              <a:rPr lang="en-GB" sz="1600" dirty="0" smtClean="0">
                <a:solidFill>
                  <a:srgbClr val="2791D3"/>
                </a:solidFill>
              </a:rPr>
              <a:t>The Text tab shows the full</a:t>
            </a:r>
          </a:p>
          <a:p>
            <a:r>
              <a:rPr lang="en-GB" sz="1600" dirty="0" smtClean="0">
                <a:solidFill>
                  <a:srgbClr val="2791D3"/>
                </a:solidFill>
              </a:rPr>
              <a:t>Text of the article</a:t>
            </a:r>
            <a:endParaRPr lang="en-GB" sz="1600" dirty="0">
              <a:solidFill>
                <a:srgbClr val="2791D3"/>
              </a:solidFill>
            </a:endParaRPr>
          </a:p>
        </p:txBody>
      </p:sp>
      <p:sp>
        <p:nvSpPr>
          <p:cNvPr id="22" name="TextBox 21"/>
          <p:cNvSpPr txBox="1"/>
          <p:nvPr/>
        </p:nvSpPr>
        <p:spPr>
          <a:xfrm>
            <a:off x="5027272" y="2060848"/>
            <a:ext cx="1416936" cy="1323439"/>
          </a:xfrm>
          <a:prstGeom prst="rect">
            <a:avLst/>
          </a:prstGeom>
          <a:noFill/>
        </p:spPr>
        <p:txBody>
          <a:bodyPr wrap="square" rtlCol="0">
            <a:spAutoFit/>
          </a:bodyPr>
          <a:lstStyle/>
          <a:p>
            <a:r>
              <a:rPr lang="en-GB" sz="1600" dirty="0" smtClean="0">
                <a:solidFill>
                  <a:srgbClr val="2791D3"/>
                </a:solidFill>
              </a:rPr>
              <a:t>The Details Tab shows the bibliographic data for the article</a:t>
            </a:r>
            <a:endParaRPr lang="en-GB" sz="1600" dirty="0">
              <a:solidFill>
                <a:srgbClr val="2791D3"/>
              </a:solidFill>
            </a:endParaRPr>
          </a:p>
        </p:txBody>
      </p:sp>
    </p:spTree>
    <p:extLst>
      <p:ext uri="{BB962C8B-B14F-4D97-AF65-F5344CB8AC3E}">
        <p14:creationId xmlns:p14="http://schemas.microsoft.com/office/powerpoint/2010/main" val="328652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2791D3"/>
                </a:solidFill>
              </a:rPr>
              <a:t>Viewer (all panels)</a:t>
            </a:r>
            <a:r>
              <a:rPr lang="en-GB" dirty="0" smtClean="0"/>
              <a:t/>
            </a:r>
            <a:br>
              <a:rPr lang="en-GB" dirty="0" smtClean="0"/>
            </a:b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21</a:t>
            </a:fld>
            <a:endParaRPr lang="en-GB"/>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5536" y="1332500"/>
            <a:ext cx="8488930" cy="4775024"/>
          </a:xfrm>
          <a:ln w="22225">
            <a:solidFill>
              <a:schemeClr val="tx1"/>
            </a:solidFill>
          </a:ln>
        </p:spPr>
      </p:pic>
      <p:cxnSp>
        <p:nvCxnSpPr>
          <p:cNvPr id="7" name="Straight Arrow Connector 6"/>
          <p:cNvCxnSpPr/>
          <p:nvPr/>
        </p:nvCxnSpPr>
        <p:spPr>
          <a:xfrm flipH="1" flipV="1">
            <a:off x="6804248" y="2564904"/>
            <a:ext cx="288032" cy="936104"/>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436096" y="3356992"/>
            <a:ext cx="1512168" cy="288032"/>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195737" y="3933056"/>
            <a:ext cx="4752527" cy="0"/>
          </a:xfrm>
          <a:prstGeom prst="straightConnector1">
            <a:avLst/>
          </a:prstGeom>
          <a:ln w="22225">
            <a:solidFill>
              <a:srgbClr val="2791D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48264" y="3501008"/>
            <a:ext cx="1754006" cy="1077218"/>
          </a:xfrm>
          <a:prstGeom prst="rect">
            <a:avLst/>
          </a:prstGeom>
          <a:noFill/>
        </p:spPr>
        <p:txBody>
          <a:bodyPr wrap="none" rtlCol="0">
            <a:spAutoFit/>
          </a:bodyPr>
          <a:lstStyle/>
          <a:p>
            <a:r>
              <a:rPr lang="en-GB" sz="1600" dirty="0" smtClean="0">
                <a:solidFill>
                  <a:srgbClr val="2791D3"/>
                </a:solidFill>
              </a:rPr>
              <a:t>Users can open all </a:t>
            </a:r>
          </a:p>
          <a:p>
            <a:r>
              <a:rPr lang="en-GB" sz="1600" dirty="0">
                <a:solidFill>
                  <a:srgbClr val="2791D3"/>
                </a:solidFill>
              </a:rPr>
              <a:t>t</a:t>
            </a:r>
            <a:r>
              <a:rPr lang="en-GB" sz="1600" dirty="0" smtClean="0">
                <a:solidFill>
                  <a:srgbClr val="2791D3"/>
                </a:solidFill>
              </a:rPr>
              <a:t>hree panels </a:t>
            </a:r>
          </a:p>
          <a:p>
            <a:r>
              <a:rPr lang="en-GB" sz="1600" dirty="0" smtClean="0">
                <a:solidFill>
                  <a:srgbClr val="2791D3"/>
                </a:solidFill>
              </a:rPr>
              <a:t>simultaneously </a:t>
            </a:r>
          </a:p>
          <a:p>
            <a:r>
              <a:rPr lang="en-GB" sz="1600" dirty="0" smtClean="0">
                <a:solidFill>
                  <a:srgbClr val="2791D3"/>
                </a:solidFill>
              </a:rPr>
              <a:t>if desired</a:t>
            </a:r>
            <a:endParaRPr lang="en-GB" sz="1600" dirty="0">
              <a:solidFill>
                <a:srgbClr val="2791D3"/>
              </a:solidFill>
            </a:endParaRPr>
          </a:p>
        </p:txBody>
      </p:sp>
    </p:spTree>
    <p:extLst>
      <p:ext uri="{BB962C8B-B14F-4D97-AF65-F5344CB8AC3E}">
        <p14:creationId xmlns:p14="http://schemas.microsoft.com/office/powerpoint/2010/main" val="3514551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2791D3"/>
                </a:solidFill>
              </a:rPr>
              <a:t>Benefits for researchers</a:t>
            </a:r>
            <a:r>
              <a:rPr lang="en-GB" dirty="0" smtClean="0"/>
              <a:t/>
            </a:r>
            <a:br>
              <a:rPr lang="en-GB" dirty="0" smtClean="0"/>
            </a:b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22</a:t>
            </a:fld>
            <a:endParaRPr lang="en-GB"/>
          </a:p>
        </p:txBody>
      </p:sp>
      <p:sp>
        <p:nvSpPr>
          <p:cNvPr id="7" name="Content Placeholder 6"/>
          <p:cNvSpPr>
            <a:spLocks noGrp="1"/>
          </p:cNvSpPr>
          <p:nvPr>
            <p:ph sz="quarter" idx="14"/>
          </p:nvPr>
        </p:nvSpPr>
        <p:spPr>
          <a:xfrm>
            <a:off x="528121" y="1682140"/>
            <a:ext cx="4726434" cy="4915212"/>
          </a:xfrm>
        </p:spPr>
        <p:txBody>
          <a:bodyPr>
            <a:normAutofit fontScale="92500"/>
          </a:bodyPr>
          <a:lstStyle/>
          <a:p>
            <a:pPr lvl="1">
              <a:buClr>
                <a:srgbClr val="2791D3"/>
              </a:buClr>
            </a:pPr>
            <a:endParaRPr lang="en-GB" sz="2400" dirty="0" smtClean="0"/>
          </a:p>
          <a:p>
            <a:pPr lvl="1">
              <a:buClr>
                <a:srgbClr val="2791D3"/>
              </a:buClr>
            </a:pPr>
            <a:r>
              <a:rPr lang="en-GB" sz="2400" dirty="0" smtClean="0"/>
              <a:t>It’s convenient – access Journal Archives online anytime, anywhere to make use of a huge range of journals.</a:t>
            </a:r>
          </a:p>
          <a:p>
            <a:pPr lvl="1">
              <a:buClr>
                <a:srgbClr val="2791D3"/>
              </a:buClr>
            </a:pPr>
            <a:r>
              <a:rPr lang="en-GB" sz="2400" dirty="0" smtClean="0"/>
              <a:t>Cross-search the full text of all EIGHT collections simultaneously – this is unique to the Journal Archives service.</a:t>
            </a:r>
          </a:p>
          <a:p>
            <a:pPr lvl="1">
              <a:buClr>
                <a:srgbClr val="2791D3"/>
              </a:buClr>
            </a:pPr>
            <a:r>
              <a:rPr lang="en-GB" sz="2400" dirty="0"/>
              <a:t>Time saving – reducing need to travel to holding libraries to view </a:t>
            </a:r>
            <a:r>
              <a:rPr lang="en-GB" sz="2400" dirty="0" smtClean="0"/>
              <a:t>texts or order via Inter-Library Loan.</a:t>
            </a:r>
            <a:endParaRPr lang="en-GB" sz="2400" dirty="0"/>
          </a:p>
          <a:p>
            <a:pPr lvl="1">
              <a:buClr>
                <a:srgbClr val="2791D3"/>
              </a:buClr>
            </a:pPr>
            <a:r>
              <a:rPr lang="en-GB" sz="2400" dirty="0" smtClean="0"/>
              <a:t>Cost </a:t>
            </a:r>
            <a:r>
              <a:rPr lang="en-GB" sz="2400" dirty="0" smtClean="0"/>
              <a:t>savings – no need to pay by-the-article for Inter-Library Loans.</a:t>
            </a:r>
          </a:p>
          <a:p>
            <a:pPr lvl="1"/>
            <a:endParaRPr lang="en-GB"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68195" y="2120001"/>
            <a:ext cx="3082605" cy="4333335"/>
          </a:xfr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2791D3"/>
                </a:solidFill>
              </a:rPr>
              <a:t>Further information</a:t>
            </a:r>
            <a:r>
              <a:rPr lang="en-GB" dirty="0" smtClean="0"/>
              <a:t/>
            </a:r>
            <a:br>
              <a:rPr lang="en-GB" dirty="0" smtClean="0"/>
            </a:b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7" name="Content Placeholder 6"/>
          <p:cNvSpPr>
            <a:spLocks noGrp="1"/>
          </p:cNvSpPr>
          <p:nvPr>
            <p:ph sz="quarter" idx="14"/>
          </p:nvPr>
        </p:nvSpPr>
        <p:spPr>
          <a:xfrm>
            <a:off x="498271" y="2521542"/>
            <a:ext cx="6219327" cy="2520280"/>
          </a:xfrm>
        </p:spPr>
        <p:txBody>
          <a:bodyPr>
            <a:normAutofit/>
          </a:bodyPr>
          <a:lstStyle/>
          <a:p>
            <a:pPr marL="0" lvl="1" indent="0">
              <a:buNone/>
            </a:pPr>
            <a:endParaRPr lang="en-GB" dirty="0" smtClean="0"/>
          </a:p>
          <a:p>
            <a:pPr lvl="1"/>
            <a:endParaRPr lang="en-GB" dirty="0" smtClean="0"/>
          </a:p>
          <a:p>
            <a:pPr lvl="1"/>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23</a:t>
            </a:fld>
            <a:endParaRPr lang="en-GB"/>
          </a:p>
        </p:txBody>
      </p:sp>
      <p:sp>
        <p:nvSpPr>
          <p:cNvPr id="9" name="Content Placeholder 6"/>
          <p:cNvSpPr txBox="1">
            <a:spLocks/>
          </p:cNvSpPr>
          <p:nvPr/>
        </p:nvSpPr>
        <p:spPr>
          <a:xfrm>
            <a:off x="1187623" y="4653135"/>
            <a:ext cx="3519551" cy="1234473"/>
          </a:xfrm>
          <a:prstGeom prst="rect">
            <a:avLst/>
          </a:prstGeom>
        </p:spPr>
        <p:txBody>
          <a:bodyPr vert="horz" lIns="0" tIns="0" rIns="0" bIns="0" rtlCol="0">
            <a:normAutofit/>
          </a:bodyPr>
          <a:lstStyle>
            <a:lvl1pPr marL="0" indent="0" algn="l" defTabSz="914400" rtl="0" eaLnBrk="1" latinLnBrk="0" hangingPunct="1">
              <a:lnSpc>
                <a:spcPct val="105000"/>
              </a:lnSpc>
              <a:spcBef>
                <a:spcPts val="1200"/>
              </a:spcBef>
              <a:buFontTx/>
              <a:buNone/>
              <a:defRPr sz="1900" kern="1200">
                <a:solidFill>
                  <a:srgbClr val="2C3841"/>
                </a:solidFill>
                <a:latin typeface="+mn-lt"/>
                <a:ea typeface="+mn-ea"/>
                <a:cs typeface="+mn-cs"/>
              </a:defRPr>
            </a:lvl1pPr>
            <a:lvl2pPr marL="18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2pPr>
            <a:lvl3pPr marL="360000" indent="-180000" algn="l" defTabSz="914400" rtl="0" eaLnBrk="1" latinLnBrk="0" hangingPunct="1">
              <a:lnSpc>
                <a:spcPct val="105000"/>
              </a:lnSpc>
              <a:spcBef>
                <a:spcPts val="600"/>
              </a:spcBef>
              <a:buClr>
                <a:srgbClr val="E85E12"/>
              </a:buClr>
              <a:buSzPct val="120000"/>
              <a:buFont typeface="Lucida Grande"/>
              <a:buChar char="›"/>
              <a:defRPr sz="1900" kern="1200">
                <a:solidFill>
                  <a:srgbClr val="2C3841"/>
                </a:solidFill>
                <a:latin typeface="+mn-lt"/>
                <a:ea typeface="+mn-ea"/>
                <a:cs typeface="+mn-cs"/>
              </a:defRPr>
            </a:lvl3pPr>
            <a:lvl4pPr marL="54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4pPr>
            <a:lvl5pPr marL="720000" indent="-180000" algn="l" defTabSz="914400" rtl="0" eaLnBrk="1" latinLnBrk="0" hangingPunct="1">
              <a:lnSpc>
                <a:spcPct val="105000"/>
              </a:lnSpc>
              <a:spcBef>
                <a:spcPts val="0"/>
              </a:spcBef>
              <a:buClr>
                <a:srgbClr val="E85E12"/>
              </a:buClr>
              <a:buFont typeface="Lucida Grande"/>
              <a:buChar char="–"/>
              <a:defRPr sz="1900" kern="1200">
                <a:solidFill>
                  <a:srgbClr val="2C384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endParaRPr lang="en-GB" dirty="0" smtClean="0"/>
          </a:p>
          <a:p>
            <a:pPr marL="0" lvl="1" indent="0">
              <a:buNone/>
            </a:pPr>
            <a:endParaRPr lang="en-GB" dirty="0" smtClean="0"/>
          </a:p>
          <a:p>
            <a:pPr marL="0" lvl="1" indent="0">
              <a:buNone/>
            </a:pPr>
            <a:endParaRPr lang="en-GB" dirty="0"/>
          </a:p>
        </p:txBody>
      </p:sp>
      <p:sp>
        <p:nvSpPr>
          <p:cNvPr id="3" name="Content Placeholder 2"/>
          <p:cNvSpPr>
            <a:spLocks noGrp="1"/>
          </p:cNvSpPr>
          <p:nvPr>
            <p:ph idx="1"/>
          </p:nvPr>
        </p:nvSpPr>
        <p:spPr>
          <a:xfrm>
            <a:off x="395536" y="1789198"/>
            <a:ext cx="8255264" cy="3984967"/>
          </a:xfrm>
        </p:spPr>
        <p:txBody>
          <a:bodyPr/>
          <a:lstStyle/>
          <a:p>
            <a:endParaRPr lang="en-GB" dirty="0" smtClean="0">
              <a:solidFill>
                <a:schemeClr val="tx1"/>
              </a:solidFill>
            </a:endParaRPr>
          </a:p>
          <a:p>
            <a:r>
              <a:rPr lang="en-GB" b="1" dirty="0" smtClean="0">
                <a:solidFill>
                  <a:schemeClr val="tx1"/>
                </a:solidFill>
              </a:rPr>
              <a:t>Website</a:t>
            </a:r>
            <a:r>
              <a:rPr lang="en-GB" b="1" dirty="0">
                <a:solidFill>
                  <a:schemeClr val="tx1"/>
                </a:solidFill>
              </a:rPr>
              <a:t>: </a:t>
            </a:r>
            <a:r>
              <a:rPr lang="en-GB" dirty="0">
                <a:solidFill>
                  <a:srgbClr val="2791D3"/>
                </a:solidFill>
                <a:hlinkClick r:id="rId3"/>
              </a:rPr>
              <a:t>http://journalarchives.jisc.ac.uk</a:t>
            </a:r>
            <a:endParaRPr lang="en-GB" dirty="0">
              <a:solidFill>
                <a:srgbClr val="2791D3"/>
              </a:solidFill>
            </a:endParaRPr>
          </a:p>
          <a:p>
            <a:endParaRPr lang="en-GB" dirty="0" smtClean="0">
              <a:solidFill>
                <a:schemeClr val="tx1"/>
              </a:solidFill>
            </a:endParaRPr>
          </a:p>
          <a:p>
            <a:r>
              <a:rPr lang="en-GB" b="1" dirty="0" smtClean="0">
                <a:solidFill>
                  <a:schemeClr val="tx1"/>
                </a:solidFill>
              </a:rPr>
              <a:t>Support </a:t>
            </a:r>
            <a:r>
              <a:rPr lang="en-GB" b="1" dirty="0">
                <a:solidFill>
                  <a:schemeClr val="tx1"/>
                </a:solidFill>
              </a:rPr>
              <a:t>materials: </a:t>
            </a:r>
            <a:r>
              <a:rPr lang="en-GB" dirty="0">
                <a:solidFill>
                  <a:srgbClr val="2791D3"/>
                </a:solidFill>
                <a:hlinkClick r:id="rId4"/>
              </a:rPr>
              <a:t>http://journalarchives.jisc.ac.uk/support</a:t>
            </a:r>
            <a:endParaRPr lang="en-GB" dirty="0">
              <a:solidFill>
                <a:srgbClr val="2791D3"/>
              </a:solidFill>
            </a:endParaRPr>
          </a:p>
          <a:p>
            <a:endParaRPr lang="en-GB" dirty="0" smtClean="0">
              <a:solidFill>
                <a:schemeClr val="tx1"/>
              </a:solidFill>
            </a:endParaRPr>
          </a:p>
          <a:p>
            <a:r>
              <a:rPr lang="en-GB" b="1" dirty="0" smtClean="0">
                <a:solidFill>
                  <a:schemeClr val="tx1"/>
                </a:solidFill>
              </a:rPr>
              <a:t>Development </a:t>
            </a:r>
            <a:r>
              <a:rPr lang="en-GB" b="1" dirty="0">
                <a:solidFill>
                  <a:schemeClr val="tx1"/>
                </a:solidFill>
              </a:rPr>
              <a:t>roadmap: </a:t>
            </a:r>
            <a:r>
              <a:rPr lang="en-GB" dirty="0">
                <a:solidFill>
                  <a:srgbClr val="2791D3"/>
                </a:solidFill>
                <a:hlinkClick r:id="rId5"/>
              </a:rPr>
              <a:t>http://journalarchives.jisc.ac.uk/developmentroadmap</a:t>
            </a:r>
            <a:endParaRPr lang="en-GB" dirty="0">
              <a:solidFill>
                <a:srgbClr val="2791D3"/>
              </a:solidFill>
            </a:endParaRPr>
          </a:p>
          <a:p>
            <a:endParaRPr lang="en-GB" dirty="0" smtClean="0">
              <a:solidFill>
                <a:schemeClr val="tx1"/>
              </a:solidFill>
            </a:endParaRPr>
          </a:p>
          <a:p>
            <a:r>
              <a:rPr lang="en-GB" b="1" dirty="0" smtClean="0">
                <a:solidFill>
                  <a:schemeClr val="tx1"/>
                </a:solidFill>
              </a:rPr>
              <a:t>Helpdesk</a:t>
            </a:r>
            <a:r>
              <a:rPr lang="en-GB" b="1" dirty="0">
                <a:solidFill>
                  <a:schemeClr val="tx1"/>
                </a:solidFill>
              </a:rPr>
              <a:t>: </a:t>
            </a:r>
            <a:r>
              <a:rPr lang="en-GB" dirty="0">
                <a:solidFill>
                  <a:srgbClr val="2791D3"/>
                </a:solidFill>
                <a:hlinkClick r:id="rId6"/>
              </a:rPr>
              <a:t>journalarchives@jisc.ac.uk </a:t>
            </a:r>
            <a:endParaRPr lang="en-US" dirty="0" smtClean="0">
              <a:solidFill>
                <a:srgbClr val="2791D3"/>
              </a:solidFill>
            </a:endParaRPr>
          </a:p>
          <a:p>
            <a:endParaRPr lang="en-US" dirty="0">
              <a:solidFill>
                <a:srgbClr val="2791D3"/>
              </a:solidFill>
            </a:endParaRPr>
          </a:p>
          <a:p>
            <a:endParaRPr lang="en-US" dirty="0" smtClean="0">
              <a:solidFill>
                <a:srgbClr val="2791D3"/>
              </a:solidFill>
            </a:endParaRPr>
          </a:p>
          <a:p>
            <a:endParaRPr lang="en-US" dirty="0">
              <a:solidFill>
                <a:srgbClr val="2791D3"/>
              </a:solidFill>
            </a:endParaRPr>
          </a:p>
          <a:p>
            <a:endParaRPr lang="en-US" dirty="0">
              <a:solidFill>
                <a:srgbClr val="2791D3"/>
              </a:solidFill>
            </a:endParaRPr>
          </a:p>
        </p:txBody>
      </p:sp>
    </p:spTree>
    <p:extLst>
      <p:ext uri="{BB962C8B-B14F-4D97-AF65-F5344CB8AC3E}">
        <p14:creationId xmlns:p14="http://schemas.microsoft.com/office/powerpoint/2010/main" val="2679450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solidFill>
                  <a:srgbClr val="2791D3"/>
                </a:solidFill>
              </a:rPr>
              <a:t>Brill </a:t>
            </a:r>
            <a:r>
              <a:rPr lang="en-GB" b="1" dirty="0">
                <a:solidFill>
                  <a:srgbClr val="2791D3"/>
                </a:solidFill>
              </a:rPr>
              <a:t>Journal Archive Online </a:t>
            </a:r>
            <a:r>
              <a:rPr lang="en-GB" b="1" dirty="0"/>
              <a:t/>
            </a:r>
            <a:br>
              <a:rPr lang="en-GB" b="1" dirty="0"/>
            </a:br>
            <a:endParaRPr lang="en-GB" dirty="0"/>
          </a:p>
        </p:txBody>
      </p:sp>
      <p:sp>
        <p:nvSpPr>
          <p:cNvPr id="7" name="Content Placeholder 6"/>
          <p:cNvSpPr>
            <a:spLocks noGrp="1"/>
          </p:cNvSpPr>
          <p:nvPr>
            <p:ph idx="1"/>
          </p:nvPr>
        </p:nvSpPr>
        <p:spPr>
          <a:xfrm>
            <a:off x="493200" y="4293096"/>
            <a:ext cx="7434000" cy="2071704"/>
          </a:xfrm>
        </p:spPr>
        <p:txBody>
          <a:bodyPr>
            <a:normAutofit fontScale="47500" lnSpcReduction="20000"/>
          </a:bodyPr>
          <a:lstStyle/>
          <a:p>
            <a:r>
              <a:rPr lang="en-GB" sz="2900" dirty="0" smtClean="0"/>
              <a:t>Over </a:t>
            </a:r>
            <a:r>
              <a:rPr lang="en-GB" sz="2900" dirty="0"/>
              <a:t>50,000 articles from more than 80 journals published by Brill, </a:t>
            </a:r>
            <a:r>
              <a:rPr lang="en-GB" sz="2900" dirty="0" err="1"/>
              <a:t>Martinus</a:t>
            </a:r>
            <a:r>
              <a:rPr lang="en-GB" sz="2900" dirty="0"/>
              <a:t> </a:t>
            </a:r>
            <a:r>
              <a:rPr lang="en-GB" sz="2900" dirty="0" err="1"/>
              <a:t>Nijhoff</a:t>
            </a:r>
            <a:r>
              <a:rPr lang="en-GB" sz="2900" dirty="0"/>
              <a:t> and VSP prior to 2000</a:t>
            </a:r>
            <a:r>
              <a:rPr lang="en-GB" sz="2900" dirty="0" smtClean="0"/>
              <a:t>.</a:t>
            </a:r>
            <a:endParaRPr lang="en-GB" sz="2900" dirty="0"/>
          </a:p>
          <a:p>
            <a:r>
              <a:rPr lang="en-GB" sz="2900" dirty="0" smtClean="0"/>
              <a:t/>
            </a:r>
            <a:br>
              <a:rPr lang="en-GB" sz="2900" dirty="0" smtClean="0"/>
            </a:br>
            <a:r>
              <a:rPr lang="en-GB" sz="2900" b="1" dirty="0" smtClean="0">
                <a:solidFill>
                  <a:srgbClr val="2791D3"/>
                </a:solidFill>
              </a:rPr>
              <a:t>Part </a:t>
            </a:r>
            <a:r>
              <a:rPr lang="en-GB" sz="2900" b="1" dirty="0">
                <a:solidFill>
                  <a:srgbClr val="2791D3"/>
                </a:solidFill>
              </a:rPr>
              <a:t>1 </a:t>
            </a:r>
            <a:r>
              <a:rPr lang="en-GB" sz="2900" dirty="0"/>
              <a:t>includes journals from the 19th and 20th century, usually starting from volume 1 issue 1 and going up to the last issue published in 1999. The collection covers a range of subject areas including humanities and social sciences, international law and human rights, as well as biology and science.</a:t>
            </a:r>
          </a:p>
          <a:p>
            <a:r>
              <a:rPr lang="en-GB" sz="2900" dirty="0" smtClean="0"/>
              <a:t/>
            </a:r>
            <a:br>
              <a:rPr lang="en-GB" sz="2900" dirty="0" smtClean="0"/>
            </a:br>
            <a:r>
              <a:rPr lang="en-GB" sz="2900" b="1" dirty="0" smtClean="0">
                <a:solidFill>
                  <a:srgbClr val="2791D3"/>
                </a:solidFill>
              </a:rPr>
              <a:t>Part </a:t>
            </a:r>
            <a:r>
              <a:rPr lang="en-GB" sz="2900" b="1" dirty="0">
                <a:solidFill>
                  <a:srgbClr val="2791D3"/>
                </a:solidFill>
              </a:rPr>
              <a:t>2 </a:t>
            </a:r>
            <a:r>
              <a:rPr lang="en-GB" sz="2900" dirty="0"/>
              <a:t>provides the content of 154 journals </a:t>
            </a:r>
            <a:r>
              <a:rPr lang="en-GB" sz="2900" dirty="0" smtClean="0"/>
              <a:t>published </a:t>
            </a:r>
            <a:r>
              <a:rPr lang="en-GB" sz="2900" dirty="0"/>
              <a:t>by Brill since 2000 from the </a:t>
            </a:r>
            <a:r>
              <a:rPr lang="en-GB" sz="2900" dirty="0" smtClean="0"/>
              <a:t>subject areas of</a:t>
            </a:r>
            <a:br>
              <a:rPr lang="en-GB" sz="2900" dirty="0" smtClean="0"/>
            </a:br>
            <a:r>
              <a:rPr lang="en-GB" sz="2900" dirty="0" smtClean="0"/>
              <a:t>Humanities </a:t>
            </a:r>
            <a:r>
              <a:rPr lang="en-GB" sz="2900" dirty="0"/>
              <a:t>and Social </a:t>
            </a:r>
            <a:r>
              <a:rPr lang="en-GB" sz="2900" dirty="0" smtClean="0"/>
              <a:t>Sciences, International </a:t>
            </a:r>
            <a:r>
              <a:rPr lang="en-GB" sz="2900" dirty="0"/>
              <a:t>Law and Human </a:t>
            </a:r>
            <a:r>
              <a:rPr lang="en-GB" sz="2900" dirty="0" smtClean="0"/>
              <a:t>Rights, Science </a:t>
            </a:r>
            <a:r>
              <a:rPr lang="en-GB" sz="2900" dirty="0"/>
              <a:t>and </a:t>
            </a:r>
            <a:r>
              <a:rPr lang="en-GB" sz="2900" dirty="0" smtClean="0"/>
              <a:t>Biology</a:t>
            </a:r>
            <a:endParaRPr lang="en-GB" sz="2900" dirty="0"/>
          </a:p>
          <a:p>
            <a:pPr lvl="1"/>
            <a:endParaRPr lang="en-GB" sz="1400" dirty="0" smtClean="0"/>
          </a:p>
        </p:txBody>
      </p:sp>
      <p:sp>
        <p:nvSpPr>
          <p:cNvPr id="4" name="Footer Placeholder 3"/>
          <p:cNvSpPr>
            <a:spLocks noGrp="1"/>
          </p:cNvSpPr>
          <p:nvPr>
            <p:ph type="ftr" sz="quarter" idx="11"/>
          </p:nvPr>
        </p:nvSpPr>
        <p:spPr/>
        <p:txBody>
          <a:bodyPr/>
          <a:lstStyle/>
          <a:p>
            <a:r>
              <a:rPr lang="en-GB" dirty="0"/>
              <a:t>Introduction to Journal Archives</a:t>
            </a:r>
          </a:p>
        </p:txBody>
      </p:sp>
      <p:sp>
        <p:nvSpPr>
          <p:cNvPr id="5" name="Slide Number Placeholder 4"/>
          <p:cNvSpPr>
            <a:spLocks noGrp="1"/>
          </p:cNvSpPr>
          <p:nvPr>
            <p:ph type="sldNum" sz="quarter" idx="12"/>
          </p:nvPr>
        </p:nvSpPr>
        <p:spPr/>
        <p:txBody>
          <a:bodyPr/>
          <a:lstStyle/>
          <a:p>
            <a:fld id="{8768D980-8028-4768-849B-459B1B49463D}" type="slidenum">
              <a:rPr lang="en-GB" smtClean="0"/>
              <a:pPr/>
              <a:t>3</a:t>
            </a:fld>
            <a:endParaRPr lang="en-GB"/>
          </a:p>
        </p:txBody>
      </p:sp>
      <p:sp>
        <p:nvSpPr>
          <p:cNvPr id="8" name="Text Placeholder 5"/>
          <p:cNvSpPr>
            <a:spLocks noGrp="1"/>
          </p:cNvSpPr>
          <p:nvPr>
            <p:ph type="body" sz="quarter" idx="13"/>
          </p:nvPr>
        </p:nvSpPr>
        <p:spPr>
          <a:xfrm>
            <a:off x="493772" y="1309380"/>
            <a:ext cx="7434000" cy="1308050"/>
          </a:xfrm>
        </p:spPr>
        <p:txBody>
          <a:bodyPr/>
          <a:lstStyle/>
          <a:p>
            <a:pPr algn="r"/>
            <a:r>
              <a:rPr lang="en-GB" dirty="0">
                <a:solidFill>
                  <a:srgbClr val="2791D3"/>
                </a:solidFill>
              </a:rPr>
              <a:t>Part 1 (Vol 1 to 1999) and Part 2 (2000 -2009)</a:t>
            </a:r>
          </a:p>
          <a:p>
            <a:r>
              <a:rPr lang="en-GB" dirty="0"/>
              <a:t/>
            </a:r>
            <a:br>
              <a:rPr lang="en-GB" dirty="0"/>
            </a:br>
            <a:endParaRPr lang="en-GB" dirty="0">
              <a:solidFill>
                <a:srgbClr val="2791D3"/>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1761404"/>
            <a:ext cx="3816573" cy="2404932"/>
          </a:xfrm>
          <a:prstGeom prst="rect">
            <a:avLst/>
          </a:prstGeom>
          <a:ln w="19050">
            <a:solidFill>
              <a:schemeClr val="tx1"/>
            </a:solidFill>
          </a:ln>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1757197"/>
            <a:ext cx="2232248" cy="2413346"/>
          </a:xfrm>
          <a:prstGeom prst="rect">
            <a:avLst/>
          </a:prstGeom>
          <a:ln w="19050">
            <a:solidFill>
              <a:schemeClr val="tx1"/>
            </a:solidFill>
          </a:ln>
        </p:spPr>
      </p:pic>
    </p:spTree>
    <p:extLst>
      <p:ext uri="{BB962C8B-B14F-4D97-AF65-F5344CB8AC3E}">
        <p14:creationId xmlns:p14="http://schemas.microsoft.com/office/powerpoint/2010/main" val="16034441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b="1" dirty="0">
                <a:solidFill>
                  <a:srgbClr val="2791D3"/>
                </a:solidFill>
              </a:rPr>
              <a:t>Cambridge Journals Digital Archive</a:t>
            </a:r>
            <a:r>
              <a:rPr lang="en-GB" b="1" dirty="0"/>
              <a:t> </a:t>
            </a:r>
            <a:r>
              <a:rPr lang="en-GB" dirty="0" smtClean="0"/>
              <a:t/>
            </a:r>
            <a:br>
              <a:rPr lang="en-GB" dirty="0" smtClean="0"/>
            </a:br>
            <a:endParaRPr lang="en-GB" dirty="0"/>
          </a:p>
        </p:txBody>
      </p:sp>
      <p:sp>
        <p:nvSpPr>
          <p:cNvPr id="7" name="Content Placeholder 6"/>
          <p:cNvSpPr>
            <a:spLocks noGrp="1"/>
          </p:cNvSpPr>
          <p:nvPr>
            <p:ph idx="1"/>
          </p:nvPr>
        </p:nvSpPr>
        <p:spPr>
          <a:xfrm>
            <a:off x="493200" y="4221088"/>
            <a:ext cx="7434000" cy="2143712"/>
          </a:xfrm>
        </p:spPr>
        <p:txBody>
          <a:bodyPr>
            <a:normAutofit fontScale="55000" lnSpcReduction="20000"/>
          </a:bodyPr>
          <a:lstStyle/>
          <a:p>
            <a:pPr marL="0" lvl="1" indent="0">
              <a:buNone/>
            </a:pPr>
            <a:endParaRPr lang="en-GB" dirty="0" smtClean="0"/>
          </a:p>
          <a:p>
            <a:pPr marL="0" lvl="1" indent="0">
              <a:buNone/>
            </a:pPr>
            <a:r>
              <a:rPr lang="en-GB" dirty="0" smtClean="0"/>
              <a:t>Over </a:t>
            </a:r>
            <a:r>
              <a:rPr lang="en-GB" dirty="0"/>
              <a:t>350,000 articles from more than 171 journals published by Cambridge University Press, comprising the back volumes of all available Cambridge titles to volume 1 issue 1, with coverage starting from 1827 up to approximately 1996. There are three specific subject </a:t>
            </a:r>
            <a:r>
              <a:rPr lang="en-GB" dirty="0" smtClean="0"/>
              <a:t>collections:</a:t>
            </a:r>
          </a:p>
          <a:p>
            <a:pPr marL="0" lvl="1" indent="0">
              <a:buNone/>
            </a:pPr>
            <a:endParaRPr lang="en-GB" dirty="0" smtClean="0"/>
          </a:p>
          <a:p>
            <a:pPr lvl="1">
              <a:buClr>
                <a:srgbClr val="2791D3"/>
              </a:buClr>
            </a:pPr>
            <a:r>
              <a:rPr lang="en-GB" dirty="0" smtClean="0"/>
              <a:t>Scientific</a:t>
            </a:r>
            <a:r>
              <a:rPr lang="en-GB" dirty="0"/>
              <a:t>, Technical and Medical </a:t>
            </a:r>
          </a:p>
          <a:p>
            <a:pPr lvl="1">
              <a:buClr>
                <a:srgbClr val="2791D3"/>
              </a:buClr>
            </a:pPr>
            <a:r>
              <a:rPr lang="en-GB" dirty="0" smtClean="0"/>
              <a:t>Humanities </a:t>
            </a:r>
            <a:r>
              <a:rPr lang="en-GB" dirty="0"/>
              <a:t>and Social Sciences, Part 1: Economics History Law Politics and International Relations</a:t>
            </a:r>
          </a:p>
          <a:p>
            <a:pPr lvl="1">
              <a:buClr>
                <a:srgbClr val="2791D3"/>
              </a:buClr>
            </a:pPr>
            <a:r>
              <a:rPr lang="en-GB" dirty="0"/>
              <a:t>Humanities and Social Sciences, Part 2: Anthropology and Archaeology, Asian Studies, Classics, Music, Drama, Language and Linguistics, Philosophy, </a:t>
            </a:r>
            <a:r>
              <a:rPr lang="en-GB" dirty="0" smtClean="0"/>
              <a:t>Religion</a:t>
            </a:r>
            <a:endParaRPr lang="en-GB" dirty="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4</a:t>
            </a:fld>
            <a:endParaRPr lang="en-GB"/>
          </a:p>
        </p:txBody>
      </p:sp>
      <p:sp>
        <p:nvSpPr>
          <p:cNvPr id="13"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a:t>
            </a:r>
            <a:r>
              <a:rPr lang="en-US" dirty="0" smtClean="0">
                <a:solidFill>
                  <a:srgbClr val="2791D3"/>
                </a:solidFill>
              </a:rPr>
              <a:t>1827-1996)</a:t>
            </a:r>
            <a:endParaRPr lang="en-GB" dirty="0">
              <a:solidFill>
                <a:srgbClr val="2791D3"/>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1309380"/>
            <a:ext cx="1773972" cy="2939480"/>
          </a:xfrm>
          <a:prstGeom prst="rect">
            <a:avLst/>
          </a:prstGeom>
          <a:ln w="19050">
            <a:solidFill>
              <a:schemeClr val="tx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7824" y="1309380"/>
            <a:ext cx="2025883" cy="2940367"/>
          </a:xfrm>
          <a:prstGeom prst="rect">
            <a:avLst/>
          </a:prstGeom>
          <a:ln w="19050">
            <a:solidFill>
              <a:schemeClr val="tx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1983" y="1824775"/>
            <a:ext cx="2813065" cy="2418025"/>
          </a:xfrm>
          <a:prstGeom prst="rect">
            <a:avLst/>
          </a:prstGeom>
          <a:ln w="19050">
            <a:solidFill>
              <a:schemeClr val="tx1"/>
            </a:solidFill>
          </a:ln>
        </p:spPr>
      </p:pic>
    </p:spTree>
    <p:extLst>
      <p:ext uri="{BB962C8B-B14F-4D97-AF65-F5344CB8AC3E}">
        <p14:creationId xmlns:p14="http://schemas.microsoft.com/office/powerpoint/2010/main" val="3288789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36" y="639567"/>
            <a:ext cx="7434000" cy="1162035"/>
          </a:xfrm>
        </p:spPr>
        <p:txBody>
          <a:bodyPr>
            <a:normAutofit fontScale="90000"/>
          </a:bodyPr>
          <a:lstStyle/>
          <a:p>
            <a:r>
              <a:rPr lang="en-GB" dirty="0"/>
              <a:t/>
            </a:r>
            <a:br>
              <a:rPr lang="en-GB" dirty="0"/>
            </a:br>
            <a:r>
              <a:rPr lang="en-GB" sz="3600" b="1" dirty="0" smtClean="0">
                <a:solidFill>
                  <a:srgbClr val="2791D3"/>
                </a:solidFill>
              </a:rPr>
              <a:t>Institution </a:t>
            </a:r>
            <a:r>
              <a:rPr lang="en-GB" sz="3600" b="1" dirty="0">
                <a:solidFill>
                  <a:srgbClr val="2791D3"/>
                </a:solidFill>
              </a:rPr>
              <a:t>of Civil Engineers Virtual Library Archive</a:t>
            </a:r>
            <a:r>
              <a:rPr lang="en-GB" b="1" dirty="0"/>
              <a:t/>
            </a:r>
            <a:br>
              <a:rPr lang="en-GB" b="1" dirty="0"/>
            </a:br>
            <a:endParaRPr lang="en-GB" dirty="0"/>
          </a:p>
        </p:txBody>
      </p:sp>
      <p:sp>
        <p:nvSpPr>
          <p:cNvPr id="7" name="Content Placeholder 6"/>
          <p:cNvSpPr>
            <a:spLocks noGrp="1"/>
          </p:cNvSpPr>
          <p:nvPr>
            <p:ph idx="1"/>
          </p:nvPr>
        </p:nvSpPr>
        <p:spPr>
          <a:xfrm>
            <a:off x="493200" y="4221088"/>
            <a:ext cx="7797560" cy="2143712"/>
          </a:xfrm>
        </p:spPr>
        <p:txBody>
          <a:bodyPr>
            <a:normAutofit fontScale="85000" lnSpcReduction="20000"/>
          </a:bodyPr>
          <a:lstStyle/>
          <a:p>
            <a:pPr lvl="1">
              <a:buClr>
                <a:srgbClr val="2791D3"/>
              </a:buClr>
            </a:pPr>
            <a:r>
              <a:rPr lang="en-GB" dirty="0"/>
              <a:t>Incorporating every paper published by the Institution of Civil Engineers between 1836 and 2001, comprising over 200,000 pages providing a comprehensive civil and structural engineering archive of internationally renowned titles</a:t>
            </a:r>
            <a:r>
              <a:rPr lang="en-GB" dirty="0" smtClean="0"/>
              <a:t>.</a:t>
            </a:r>
          </a:p>
          <a:p>
            <a:pPr lvl="1">
              <a:buClr>
                <a:srgbClr val="2791D3"/>
              </a:buClr>
            </a:pPr>
            <a:r>
              <a:rPr lang="en-GB" dirty="0"/>
              <a:t>Specific subject areas covered include architecture, the built environment, building studies, </a:t>
            </a:r>
            <a:r>
              <a:rPr lang="en-GB" dirty="0" smtClean="0"/>
              <a:t>construction</a:t>
            </a:r>
            <a:r>
              <a:rPr lang="en-GB" dirty="0"/>
              <a:t>, environmental studies, land management, property management, planning, transportation and urban design.</a:t>
            </a:r>
            <a:endParaRPr lang="en-GB" dirty="0" smtClean="0"/>
          </a:p>
        </p:txBody>
      </p:sp>
      <p:sp>
        <p:nvSpPr>
          <p:cNvPr id="4" name="Footer Placeholder 3"/>
          <p:cNvSpPr>
            <a:spLocks noGrp="1"/>
          </p:cNvSpPr>
          <p:nvPr>
            <p:ph type="ftr" sz="quarter" idx="11"/>
          </p:nvPr>
        </p:nvSpPr>
        <p:spPr>
          <a:xfrm>
            <a:off x="1405389" y="243756"/>
            <a:ext cx="5326851" cy="146194"/>
          </a:xfrm>
        </p:spPr>
        <p:txBody>
          <a:bodyPr/>
          <a:lstStyle/>
          <a:p>
            <a:r>
              <a:rPr lang="en-GB" dirty="0"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5</a:t>
            </a:fld>
            <a:endParaRPr lang="en-GB"/>
          </a:p>
        </p:txBody>
      </p:sp>
      <p:sp>
        <p:nvSpPr>
          <p:cNvPr id="11" name="Text Placeholder 5"/>
          <p:cNvSpPr>
            <a:spLocks noGrp="1"/>
          </p:cNvSpPr>
          <p:nvPr>
            <p:ph type="body" sz="quarter" idx="13"/>
          </p:nvPr>
        </p:nvSpPr>
        <p:spPr>
          <a:xfrm>
            <a:off x="493772" y="1309380"/>
            <a:ext cx="7434000" cy="384721"/>
          </a:xfrm>
        </p:spPr>
        <p:txBody>
          <a:bodyPr/>
          <a:lstStyle/>
          <a:p>
            <a:pPr algn="r"/>
            <a:r>
              <a:rPr lang="en-GB" dirty="0" smtClean="0">
                <a:solidFill>
                  <a:srgbClr val="2791D3"/>
                </a:solidFill>
              </a:rPr>
              <a:t>(1836-2001)</a:t>
            </a:r>
            <a:endParaRPr lang="en-GB" dirty="0">
              <a:solidFill>
                <a:srgbClr val="2791D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2" y="1478603"/>
            <a:ext cx="3430825" cy="2554684"/>
          </a:xfrm>
          <a:prstGeom prst="rect">
            <a:avLst/>
          </a:prstGeom>
          <a:ln w="19050">
            <a:solidFill>
              <a:srgbClr val="2C3841"/>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202" y="1478603"/>
            <a:ext cx="2086325" cy="2554684"/>
          </a:xfrm>
          <a:prstGeom prst="rect">
            <a:avLst/>
          </a:prstGeom>
          <a:ln w="19050">
            <a:solidFill>
              <a:srgbClr val="2C3841"/>
            </a:solidFill>
          </a:ln>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4132" y="1883664"/>
            <a:ext cx="2149623" cy="2149623"/>
          </a:xfrm>
          <a:prstGeom prst="rect">
            <a:avLst/>
          </a:prstGeom>
          <a:ln w="19050">
            <a:solidFill>
              <a:srgbClr val="2C3841"/>
            </a:solidFill>
          </a:ln>
        </p:spPr>
      </p:pic>
    </p:spTree>
    <p:extLst>
      <p:ext uri="{BB962C8B-B14F-4D97-AF65-F5344CB8AC3E}">
        <p14:creationId xmlns:p14="http://schemas.microsoft.com/office/powerpoint/2010/main" val="39326260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b="1" dirty="0">
                <a:solidFill>
                  <a:srgbClr val="2791D3"/>
                </a:solidFill>
              </a:rPr>
              <a:t>Institute of Physics (IOP) Journal Archive</a:t>
            </a:r>
            <a:r>
              <a:rPr lang="en-GB" b="1" dirty="0"/>
              <a:t> </a:t>
            </a:r>
            <a:br>
              <a:rPr lang="en-GB" b="1" dirty="0"/>
            </a:br>
            <a:r>
              <a:rPr lang="en-GB" b="1" dirty="0"/>
              <a:t> </a:t>
            </a:r>
            <a:endParaRPr lang="en-GB" dirty="0"/>
          </a:p>
        </p:txBody>
      </p:sp>
      <p:sp>
        <p:nvSpPr>
          <p:cNvPr id="7" name="Content Placeholder 6"/>
          <p:cNvSpPr>
            <a:spLocks noGrp="1"/>
          </p:cNvSpPr>
          <p:nvPr>
            <p:ph idx="1"/>
          </p:nvPr>
        </p:nvSpPr>
        <p:spPr>
          <a:xfrm>
            <a:off x="493200" y="4221088"/>
            <a:ext cx="7434000" cy="2232248"/>
          </a:xfrm>
        </p:spPr>
        <p:txBody>
          <a:bodyPr>
            <a:normAutofit fontScale="62500" lnSpcReduction="20000"/>
          </a:bodyPr>
          <a:lstStyle/>
          <a:p>
            <a:pPr marL="0" lvl="1" indent="0">
              <a:buNone/>
            </a:pPr>
            <a:r>
              <a:rPr lang="en-GB" sz="2600" dirty="0" smtClean="0"/>
              <a:t>Over </a:t>
            </a:r>
            <a:r>
              <a:rPr lang="en-GB" sz="2600" dirty="0"/>
              <a:t>110, 000 articles from more than 50 journals published by the Institute of Physics between 1874 and 1998, providing a key research resource for the physical sciences</a:t>
            </a:r>
            <a:r>
              <a:rPr lang="en-GB" sz="2600" dirty="0" smtClean="0"/>
              <a:t>.</a:t>
            </a:r>
          </a:p>
          <a:p>
            <a:pPr marL="0" lvl="1" indent="0">
              <a:buNone/>
            </a:pPr>
            <a:endParaRPr lang="en-GB" sz="2600" dirty="0" smtClean="0"/>
          </a:p>
          <a:p>
            <a:pPr marL="0" lvl="1" indent="0">
              <a:buNone/>
            </a:pPr>
            <a:r>
              <a:rPr lang="en-GB" sz="2600" dirty="0" smtClean="0"/>
              <a:t>Spanning </a:t>
            </a:r>
            <a:r>
              <a:rPr lang="en-GB" sz="2600" dirty="0"/>
              <a:t>over 800 volume years and covering the core subject areas of: applied physics computer science, condensed matter and materials science, general physics, high energy and nuclear physics, mathematics, applied mathematics and mathematical physics, measurement science and sensors, medical and biological sciences, optical, atomic and molecular physics, physics education and plasma physics</a:t>
            </a:r>
            <a:r>
              <a:rPr lang="en-GB" sz="2600" dirty="0" smtClean="0"/>
              <a:t>.</a:t>
            </a:r>
          </a:p>
          <a:p>
            <a:pPr marL="0" lvl="1" indent="0">
              <a:buNone/>
            </a:pPr>
            <a:endParaRPr lang="en-GB" dirty="0" smtClean="0"/>
          </a:p>
        </p:txBody>
      </p:sp>
      <p:sp>
        <p:nvSpPr>
          <p:cNvPr id="4" name="Footer Placeholder 3"/>
          <p:cNvSpPr>
            <a:spLocks noGrp="1"/>
          </p:cNvSpPr>
          <p:nvPr>
            <p:ph type="ftr" sz="quarter" idx="11"/>
          </p:nvPr>
        </p:nvSpPr>
        <p:spPr/>
        <p:txBody>
          <a:bodyPr/>
          <a:lstStyle/>
          <a:p>
            <a:r>
              <a:rPr lang="en-GB"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6</a:t>
            </a:fld>
            <a:endParaRPr lang="en-GB"/>
          </a:p>
        </p:txBody>
      </p:sp>
      <p:sp>
        <p:nvSpPr>
          <p:cNvPr id="13"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a:t>
            </a:r>
            <a:r>
              <a:rPr lang="en-US" dirty="0" smtClean="0">
                <a:solidFill>
                  <a:srgbClr val="2791D3"/>
                </a:solidFill>
              </a:rPr>
              <a:t>1874-1998)</a:t>
            </a:r>
            <a:endParaRPr lang="en-GB" dirty="0">
              <a:solidFill>
                <a:srgbClr val="2791D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275109"/>
            <a:ext cx="3315384" cy="2739406"/>
          </a:xfrm>
          <a:prstGeom prst="rect">
            <a:avLst/>
          </a:prstGeom>
          <a:ln w="19050">
            <a:solidFill>
              <a:srgbClr val="2C384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612" y="1863388"/>
            <a:ext cx="2075316" cy="2151127"/>
          </a:xfrm>
          <a:prstGeom prst="rect">
            <a:avLst/>
          </a:prstGeom>
          <a:ln w="19050">
            <a:solidFill>
              <a:srgbClr val="2C384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7620" y="2304777"/>
            <a:ext cx="2547938" cy="1709738"/>
          </a:xfrm>
          <a:prstGeom prst="rect">
            <a:avLst/>
          </a:prstGeom>
          <a:ln w="19050">
            <a:solidFill>
              <a:srgbClr val="2C3841"/>
            </a:solidFill>
          </a:ln>
        </p:spPr>
      </p:pic>
    </p:spTree>
    <p:extLst>
      <p:ext uri="{BB962C8B-B14F-4D97-AF65-F5344CB8AC3E}">
        <p14:creationId xmlns:p14="http://schemas.microsoft.com/office/powerpoint/2010/main" val="3804196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b="1" dirty="0">
                <a:solidFill>
                  <a:srgbClr val="2791D3"/>
                </a:solidFill>
              </a:rPr>
              <a:t>Periodicals Archive Online - Jisc Collections </a:t>
            </a:r>
            <a:r>
              <a:rPr lang="en-GB" b="1" dirty="0" smtClean="0">
                <a:solidFill>
                  <a:srgbClr val="2791D3"/>
                </a:solidFill>
              </a:rPr>
              <a:t>Selection</a:t>
            </a:r>
            <a:r>
              <a:rPr lang="en-GB" b="1" dirty="0">
                <a:solidFill>
                  <a:srgbClr val="2791D3"/>
                </a:solidFill>
              </a:rPr>
              <a:t> </a:t>
            </a:r>
            <a:endParaRPr lang="en-GB" dirty="0">
              <a:solidFill>
                <a:srgbClr val="2791D3"/>
              </a:solidFill>
            </a:endParaRPr>
          </a:p>
        </p:txBody>
      </p:sp>
      <p:sp>
        <p:nvSpPr>
          <p:cNvPr id="7" name="Content Placeholder 6"/>
          <p:cNvSpPr>
            <a:spLocks noGrp="1"/>
          </p:cNvSpPr>
          <p:nvPr>
            <p:ph idx="1"/>
          </p:nvPr>
        </p:nvSpPr>
        <p:spPr>
          <a:xfrm>
            <a:off x="493200" y="4221088"/>
            <a:ext cx="7434000" cy="2143712"/>
          </a:xfrm>
        </p:spPr>
        <p:txBody>
          <a:bodyPr>
            <a:normAutofit lnSpcReduction="10000"/>
          </a:bodyPr>
          <a:lstStyle/>
          <a:p>
            <a:pPr marL="0" lvl="1" indent="0">
              <a:buNone/>
            </a:pPr>
            <a:r>
              <a:rPr lang="en-GB" dirty="0"/>
              <a:t/>
            </a:r>
            <a:br>
              <a:rPr lang="en-GB" dirty="0"/>
            </a:br>
            <a:endParaRPr lang="en-GB" dirty="0" smtClean="0"/>
          </a:p>
          <a:p>
            <a:pPr marL="0" lvl="1" indent="0">
              <a:buNone/>
            </a:pPr>
            <a:r>
              <a:rPr lang="en-GB" sz="1700" dirty="0" smtClean="0"/>
              <a:t>Over </a:t>
            </a:r>
            <a:r>
              <a:rPr lang="en-GB" sz="1700" dirty="0"/>
              <a:t>288,000 articles from a subset of 80 journal </a:t>
            </a:r>
            <a:r>
              <a:rPr lang="en-GB" sz="1700" dirty="0" err="1"/>
              <a:t>backfiles</a:t>
            </a:r>
            <a:r>
              <a:rPr lang="en-GB" sz="1700" dirty="0"/>
              <a:t> published between 1891 and 2000 from the Periodicals Archive Online collection</a:t>
            </a:r>
            <a:r>
              <a:rPr lang="en-GB" sz="1700" dirty="0" smtClean="0"/>
              <a:t>.</a:t>
            </a:r>
          </a:p>
          <a:p>
            <a:pPr marL="0" lvl="1" indent="0">
              <a:buNone/>
            </a:pPr>
            <a:endParaRPr lang="en-GB" sz="1700" dirty="0" smtClean="0"/>
          </a:p>
          <a:p>
            <a:pPr marL="0" lvl="1" indent="0">
              <a:buNone/>
            </a:pPr>
            <a:r>
              <a:rPr lang="en-GB" sz="1700" dirty="0" smtClean="0"/>
              <a:t>Covering </a:t>
            </a:r>
            <a:r>
              <a:rPr lang="en-GB" sz="1700" dirty="0"/>
              <a:t>a range of subject areas including Arts, Business, History, Linguistics, Literature, Philosophy, Politics, Psychology and the Social Sciences.</a:t>
            </a:r>
            <a:endParaRPr lang="en-GB" sz="1700" dirty="0" smtClean="0"/>
          </a:p>
        </p:txBody>
      </p:sp>
      <p:sp>
        <p:nvSpPr>
          <p:cNvPr id="4" name="Footer Placeholder 3"/>
          <p:cNvSpPr>
            <a:spLocks noGrp="1"/>
          </p:cNvSpPr>
          <p:nvPr>
            <p:ph type="ftr" sz="quarter" idx="11"/>
          </p:nvPr>
        </p:nvSpPr>
        <p:spPr/>
        <p:txBody>
          <a:bodyPr/>
          <a:lstStyle/>
          <a:p>
            <a:r>
              <a:rPr lang="en-GB" dirty="0"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7</a:t>
            </a:fld>
            <a:endParaRPr lang="en-GB"/>
          </a:p>
        </p:txBody>
      </p:sp>
      <p:sp>
        <p:nvSpPr>
          <p:cNvPr id="13" name="Text Placeholder 5"/>
          <p:cNvSpPr>
            <a:spLocks noGrp="1"/>
          </p:cNvSpPr>
          <p:nvPr>
            <p:ph type="body" sz="quarter" idx="13"/>
          </p:nvPr>
        </p:nvSpPr>
        <p:spPr>
          <a:xfrm>
            <a:off x="493772" y="1309380"/>
            <a:ext cx="7434000" cy="769441"/>
          </a:xfrm>
        </p:spPr>
        <p:txBody>
          <a:bodyPr/>
          <a:lstStyle/>
          <a:p>
            <a:pPr algn="r"/>
            <a:r>
              <a:rPr lang="en-GB" dirty="0">
                <a:solidFill>
                  <a:srgbClr val="2791D3"/>
                </a:solidFill>
              </a:rPr>
              <a:t>(1891 – 2000)</a:t>
            </a:r>
            <a:br>
              <a:rPr lang="en-GB" dirty="0">
                <a:solidFill>
                  <a:srgbClr val="2791D3"/>
                </a:solidFill>
              </a:rPr>
            </a:br>
            <a:endParaRPr lang="en-GB" dirty="0">
              <a:solidFill>
                <a:srgbClr val="2791D3"/>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108" y="1668565"/>
            <a:ext cx="2249676" cy="2799122"/>
          </a:xfrm>
          <a:prstGeom prst="rect">
            <a:avLst/>
          </a:prstGeom>
          <a:ln w="19050">
            <a:solidFill>
              <a:srgbClr val="2C384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1812295"/>
            <a:ext cx="2681542" cy="2649845"/>
          </a:xfrm>
          <a:prstGeom prst="rect">
            <a:avLst/>
          </a:prstGeom>
          <a:ln w="19050">
            <a:solidFill>
              <a:srgbClr val="2C384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6634" y="1812295"/>
            <a:ext cx="2742597" cy="2655392"/>
          </a:xfrm>
          <a:prstGeom prst="rect">
            <a:avLst/>
          </a:prstGeom>
          <a:ln w="19050">
            <a:solidFill>
              <a:srgbClr val="2C3841"/>
            </a:solidFill>
          </a:ln>
        </p:spPr>
      </p:pic>
    </p:spTree>
    <p:extLst>
      <p:ext uri="{BB962C8B-B14F-4D97-AF65-F5344CB8AC3E}">
        <p14:creationId xmlns:p14="http://schemas.microsoft.com/office/powerpoint/2010/main" val="35425913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b="1" dirty="0" smtClean="0">
                <a:solidFill>
                  <a:srgbClr val="2791D3"/>
                </a:solidFill>
              </a:rPr>
              <a:t>Oxford </a:t>
            </a:r>
            <a:r>
              <a:rPr lang="en-GB" b="1" dirty="0">
                <a:solidFill>
                  <a:srgbClr val="2791D3"/>
                </a:solidFill>
              </a:rPr>
              <a:t>Journals Archive and Archive Upgrade (Oxford University Press</a:t>
            </a:r>
            <a:r>
              <a:rPr lang="en-GB" b="1" dirty="0" smtClean="0">
                <a:solidFill>
                  <a:srgbClr val="2791D3"/>
                </a:solidFill>
              </a:rPr>
              <a:t>)</a:t>
            </a:r>
            <a:endParaRPr lang="en-GB" dirty="0"/>
          </a:p>
        </p:txBody>
      </p:sp>
      <p:sp>
        <p:nvSpPr>
          <p:cNvPr id="7" name="Content Placeholder 6"/>
          <p:cNvSpPr>
            <a:spLocks noGrp="1"/>
          </p:cNvSpPr>
          <p:nvPr>
            <p:ph idx="1"/>
          </p:nvPr>
        </p:nvSpPr>
        <p:spPr>
          <a:xfrm>
            <a:off x="493200" y="4221088"/>
            <a:ext cx="7434000" cy="2143712"/>
          </a:xfrm>
        </p:spPr>
        <p:txBody>
          <a:bodyPr>
            <a:normAutofit fontScale="62500" lnSpcReduction="20000"/>
          </a:bodyPr>
          <a:lstStyle/>
          <a:p>
            <a:pPr marL="0" lvl="1" indent="0">
              <a:buNone/>
            </a:pPr>
            <a:endParaRPr lang="en-GB" dirty="0" smtClean="0"/>
          </a:p>
          <a:p>
            <a:pPr marL="0" lvl="1" indent="0">
              <a:buNone/>
            </a:pPr>
            <a:r>
              <a:rPr lang="en-GB" dirty="0"/>
              <a:t>Oxford Journals Archive contains over 3 million articles from over 140 prestigious journals published by Oxford University Press between 1849 and </a:t>
            </a:r>
            <a:r>
              <a:rPr lang="en-GB" dirty="0" smtClean="0"/>
              <a:t>1995.</a:t>
            </a:r>
          </a:p>
          <a:p>
            <a:pPr marL="0" lvl="1" indent="0">
              <a:buNone/>
            </a:pPr>
            <a:r>
              <a:rPr lang="en-GB" dirty="0" smtClean="0"/>
              <a:t> The Oxford </a:t>
            </a:r>
            <a:r>
              <a:rPr lang="en-GB" dirty="0"/>
              <a:t>Journals Archive </a:t>
            </a:r>
            <a:r>
              <a:rPr lang="en-GB" dirty="0" smtClean="0"/>
              <a:t>Upgrade contains </a:t>
            </a:r>
            <a:r>
              <a:rPr lang="en-GB" dirty="0"/>
              <a:t>an additional 32 OUP journals that have been digitised since the original archive was purchased by Jisc Collections in </a:t>
            </a:r>
            <a:r>
              <a:rPr lang="en-GB" dirty="0" smtClean="0"/>
              <a:t>2006.</a:t>
            </a:r>
          </a:p>
          <a:p>
            <a:pPr marL="0" lvl="1" indent="0">
              <a:buNone/>
            </a:pPr>
            <a:r>
              <a:rPr lang="en-GB" dirty="0"/>
              <a:t>There are five subject based archives </a:t>
            </a:r>
            <a:r>
              <a:rPr lang="en-GB" dirty="0" smtClean="0"/>
              <a:t>included: </a:t>
            </a:r>
            <a:r>
              <a:rPr lang="en-GB" b="1" dirty="0" smtClean="0">
                <a:solidFill>
                  <a:srgbClr val="2791D3"/>
                </a:solidFill>
              </a:rPr>
              <a:t>Humanities, Law, Medicine, Science and Social Science</a:t>
            </a:r>
          </a:p>
        </p:txBody>
      </p:sp>
      <p:sp>
        <p:nvSpPr>
          <p:cNvPr id="4" name="Footer Placeholder 3"/>
          <p:cNvSpPr>
            <a:spLocks noGrp="1"/>
          </p:cNvSpPr>
          <p:nvPr>
            <p:ph type="ftr" sz="quarter" idx="11"/>
          </p:nvPr>
        </p:nvSpPr>
        <p:spPr/>
        <p:txBody>
          <a:bodyPr/>
          <a:lstStyle/>
          <a:p>
            <a:r>
              <a:rPr lang="en-GB" dirty="0"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8</a:t>
            </a:fld>
            <a:endParaRPr lang="en-GB"/>
          </a:p>
        </p:txBody>
      </p:sp>
      <p:sp>
        <p:nvSpPr>
          <p:cNvPr id="13"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(1849 - 1995)</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8830" y="2060848"/>
            <a:ext cx="3689668" cy="2192667"/>
          </a:xfrm>
          <a:prstGeom prst="rect">
            <a:avLst/>
          </a:prstGeom>
          <a:ln w="19050">
            <a:solidFill>
              <a:srgbClr val="2C384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2060848"/>
            <a:ext cx="4595630" cy="2172201"/>
          </a:xfrm>
          <a:prstGeom prst="rect">
            <a:avLst/>
          </a:prstGeom>
          <a:ln w="19050">
            <a:solidFill>
              <a:srgbClr val="2C3841"/>
            </a:solidFill>
          </a:ln>
        </p:spPr>
      </p:pic>
    </p:spTree>
    <p:extLst>
      <p:ext uri="{BB962C8B-B14F-4D97-AF65-F5344CB8AC3E}">
        <p14:creationId xmlns:p14="http://schemas.microsoft.com/office/powerpoint/2010/main" val="31665825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20105"/>
            <a:ext cx="8640960" cy="1162035"/>
          </a:xfrm>
        </p:spPr>
        <p:txBody>
          <a:bodyPr>
            <a:normAutofit/>
          </a:bodyPr>
          <a:lstStyle/>
          <a:p>
            <a:r>
              <a:rPr lang="en-GB" b="1" dirty="0">
                <a:solidFill>
                  <a:srgbClr val="2791D3"/>
                </a:solidFill>
              </a:rPr>
              <a:t>Royal Society of Chemistry (RSC) Journals </a:t>
            </a:r>
            <a:r>
              <a:rPr lang="en-GB" b="1" dirty="0" smtClean="0">
                <a:solidFill>
                  <a:srgbClr val="2791D3"/>
                </a:solidFill>
              </a:rPr>
              <a:t>Archive</a:t>
            </a:r>
            <a:endParaRPr lang="en-GB" dirty="0">
              <a:solidFill>
                <a:srgbClr val="2791D3"/>
              </a:solidFill>
            </a:endParaRPr>
          </a:p>
        </p:txBody>
      </p:sp>
      <p:sp>
        <p:nvSpPr>
          <p:cNvPr id="7" name="Content Placeholder 6"/>
          <p:cNvSpPr>
            <a:spLocks noGrp="1"/>
          </p:cNvSpPr>
          <p:nvPr>
            <p:ph idx="1"/>
          </p:nvPr>
        </p:nvSpPr>
        <p:spPr>
          <a:xfrm>
            <a:off x="493200" y="4221088"/>
            <a:ext cx="7434000" cy="2143712"/>
          </a:xfrm>
        </p:spPr>
        <p:txBody>
          <a:bodyPr>
            <a:normAutofit fontScale="77500" lnSpcReduction="20000"/>
          </a:bodyPr>
          <a:lstStyle/>
          <a:p>
            <a:pPr marL="0" lvl="1" indent="0">
              <a:buNone/>
            </a:pPr>
            <a:endParaRPr lang="en-GB" dirty="0" smtClean="0"/>
          </a:p>
          <a:p>
            <a:pPr marL="0" lvl="1" indent="0">
              <a:buNone/>
            </a:pPr>
            <a:r>
              <a:rPr lang="en-GB" dirty="0" smtClean="0"/>
              <a:t>Over </a:t>
            </a:r>
            <a:r>
              <a:rPr lang="en-GB" dirty="0"/>
              <a:t>238,000 peer reviewed articles of ground-breaking chemical science published by the Royal Society of Chemistry, and its forerunner societies, between 1841 and 2004. </a:t>
            </a:r>
            <a:endParaRPr lang="en-GB" dirty="0" smtClean="0"/>
          </a:p>
          <a:p>
            <a:pPr marL="0" lvl="1" indent="0">
              <a:buNone/>
            </a:pPr>
            <a:endParaRPr lang="en-GB" dirty="0" smtClean="0"/>
          </a:p>
          <a:p>
            <a:pPr marL="0" lvl="1" indent="0">
              <a:buNone/>
            </a:pPr>
            <a:r>
              <a:rPr lang="en-GB" dirty="0" smtClean="0"/>
              <a:t>Subjects </a:t>
            </a:r>
            <a:r>
              <a:rPr lang="en-GB" dirty="0"/>
              <a:t>covered include biology, biophysics, energy and environment, engineering, materials, medicine, physics and chemical sciences.</a:t>
            </a:r>
          </a:p>
        </p:txBody>
      </p:sp>
      <p:sp>
        <p:nvSpPr>
          <p:cNvPr id="4" name="Footer Placeholder 3"/>
          <p:cNvSpPr>
            <a:spLocks noGrp="1"/>
          </p:cNvSpPr>
          <p:nvPr>
            <p:ph type="ftr" sz="quarter" idx="11"/>
          </p:nvPr>
        </p:nvSpPr>
        <p:spPr/>
        <p:txBody>
          <a:bodyPr/>
          <a:lstStyle/>
          <a:p>
            <a:r>
              <a:rPr lang="en-GB" dirty="0" smtClean="0"/>
              <a:t>Introduction to Journal Archives</a:t>
            </a:r>
            <a:endParaRPr lang="en-GB" dirty="0"/>
          </a:p>
        </p:txBody>
      </p:sp>
      <p:sp>
        <p:nvSpPr>
          <p:cNvPr id="5" name="Slide Number Placeholder 4"/>
          <p:cNvSpPr>
            <a:spLocks noGrp="1"/>
          </p:cNvSpPr>
          <p:nvPr>
            <p:ph type="sldNum" sz="quarter" idx="12"/>
          </p:nvPr>
        </p:nvSpPr>
        <p:spPr/>
        <p:txBody>
          <a:bodyPr/>
          <a:lstStyle/>
          <a:p>
            <a:fld id="{8768D980-8028-4768-849B-459B1B49463D}" type="slidenum">
              <a:rPr lang="en-GB" smtClean="0"/>
              <a:pPr/>
              <a:t>9</a:t>
            </a:fld>
            <a:endParaRPr lang="en-GB"/>
          </a:p>
        </p:txBody>
      </p:sp>
      <p:sp>
        <p:nvSpPr>
          <p:cNvPr id="13" name="Text Placeholder 5"/>
          <p:cNvSpPr>
            <a:spLocks noGrp="1"/>
          </p:cNvSpPr>
          <p:nvPr>
            <p:ph type="body" sz="quarter" idx="13"/>
          </p:nvPr>
        </p:nvSpPr>
        <p:spPr>
          <a:xfrm>
            <a:off x="493772" y="1309380"/>
            <a:ext cx="7434000" cy="384721"/>
          </a:xfrm>
        </p:spPr>
        <p:txBody>
          <a:bodyPr/>
          <a:lstStyle/>
          <a:p>
            <a:pPr algn="r"/>
            <a:r>
              <a:rPr lang="en-GB" dirty="0">
                <a:solidFill>
                  <a:srgbClr val="2791D3"/>
                </a:solidFill>
              </a:rPr>
              <a:t>(1841-2004)</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9153" y="1745341"/>
            <a:ext cx="2278600" cy="2624073"/>
          </a:xfrm>
          <a:prstGeom prst="rect">
            <a:avLst/>
          </a:prstGeom>
          <a:ln w="19050">
            <a:solidFill>
              <a:srgbClr val="2C384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0" y="1752590"/>
            <a:ext cx="2264240" cy="2624073"/>
          </a:xfrm>
          <a:prstGeom prst="rect">
            <a:avLst/>
          </a:prstGeom>
          <a:ln w="19050">
            <a:solidFill>
              <a:srgbClr val="2C384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6025" y="1752590"/>
            <a:ext cx="1764543" cy="2628673"/>
          </a:xfrm>
          <a:prstGeom prst="rect">
            <a:avLst/>
          </a:prstGeom>
          <a:ln w="19050">
            <a:solidFill>
              <a:srgbClr val="2C3841"/>
            </a:solidFill>
          </a:ln>
        </p:spPr>
      </p:pic>
    </p:spTree>
    <p:extLst>
      <p:ext uri="{BB962C8B-B14F-4D97-AF65-F5344CB8AC3E}">
        <p14:creationId xmlns:p14="http://schemas.microsoft.com/office/powerpoint/2010/main" val="40202168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2C3841"/>
      </a:dk1>
      <a:lt1>
        <a:srgbClr val="FFFFFF"/>
      </a:lt1>
      <a:dk2>
        <a:srgbClr val="2C3841"/>
      </a:dk2>
      <a:lt2>
        <a:srgbClr val="E85E12"/>
      </a:lt2>
      <a:accent1>
        <a:srgbClr val="820036"/>
      </a:accent1>
      <a:accent2>
        <a:srgbClr val="0092CB"/>
      </a:accent2>
      <a:accent3>
        <a:srgbClr val="552481"/>
      </a:accent3>
      <a:accent4>
        <a:srgbClr val="F9B000"/>
      </a:accent4>
      <a:accent5>
        <a:srgbClr val="B71A8B"/>
      </a:accent5>
      <a:accent6>
        <a:srgbClr val="B2BB1C"/>
      </a:accent6>
      <a:hlink>
        <a:srgbClr val="1F91D3"/>
      </a:hlink>
      <a:folHlink>
        <a:srgbClr val="E85E12"/>
      </a:folHlink>
    </a:clrScheme>
    <a:fontScheme name="Pixel">
      <a:majorFont>
        <a:latin typeface="Corbel"/>
        <a:ea typeface=""/>
        <a:cs typeface=""/>
        <a:font script="Jpan" typeface="メイリオ"/>
        <a:font script="Hans" typeface="宋体"/>
        <a:font script="Hant" typeface="新細明體"/>
      </a:majorFont>
      <a:minorFont>
        <a:latin typeface="Corbel"/>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79c6cfb5-50bc-4fca-81ee-f60fcea9a646" ContentTypeId="0x0101" PreviousValue="false"/>
</file>

<file path=customXml/item2.xml><?xml version="1.0" encoding="utf-8"?>
<p:properties xmlns:p="http://schemas.microsoft.com/office/2006/metadata/properties" xmlns:xsi="http://www.w3.org/2001/XMLSchema-instance" xmlns:pc="http://schemas.microsoft.com/office/infopath/2007/PartnerControls">
  <documentManagement>
    <_dlc_DocId xmlns="79ed8d8e-735d-4020-8679-fc6c7b35ba8b">N7XHR37R3CPZ-1952160618-546</_dlc_DocId>
    <_dlc_DocIdUrl xmlns="79ed8d8e-735d-4020-8679-fc6c7b35ba8b">
      <Url>https://jisc365.sharepoint.com/sites/dcrd/HTJA/_layouts/15/DocIdRedir.aspx?ID=N7XHR37R3CPZ-1952160618-546</Url>
      <Description>N7XHR37R3CPZ-1952160618-546</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Document" ma:contentTypeID="0x01010082774369F7717648B61F61A9706D4652" ma:contentTypeVersion="5" ma:contentTypeDescription="Create a new document." ma:contentTypeScope="" ma:versionID="a251d030db7cde24b7f7a47d83744b88">
  <xsd:schema xmlns:xsd="http://www.w3.org/2001/XMLSchema" xmlns:xs="http://www.w3.org/2001/XMLSchema" xmlns:p="http://schemas.microsoft.com/office/2006/metadata/properties" xmlns:ns2="79ed8d8e-735d-4020-8679-fc6c7b35ba8b" xmlns:ns3="6464afcc-1ec3-4065-96eb-899d285174cd" targetNamespace="http://schemas.microsoft.com/office/2006/metadata/properties" ma:root="true" ma:fieldsID="81fedcd6e7015a9a2fbe42c9e0ddf927" ns2:_="" ns3:_="">
    <xsd:import namespace="79ed8d8e-735d-4020-8679-fc6c7b35ba8b"/>
    <xsd:import namespace="6464afcc-1ec3-4065-96eb-899d285174cd"/>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d8d8e-735d-4020-8679-fc6c7b35ba8b" elementFormDefault="qualified">
    <xsd:import namespace="http://schemas.microsoft.com/office/2006/documentManagement/types"/>
    <xsd:import namespace="http://schemas.microsoft.com/office/infopath/2007/PartnerControls"/>
    <xsd:element name="_dlc_DocId" ma:index="2" nillable="true" ma:displayName="Document ID Value" ma:description="The value of the document ID assigned to this item." ma:internalName="_dlc_DocId" ma:readOnly="true">
      <xsd:simpleType>
        <xsd:restriction base="dms:Text"/>
      </xsd:simpleType>
    </xsd:element>
    <xsd:element name="_dlc_DocIdUrl" ma:index="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464afcc-1ec3-4065-96eb-899d285174cd"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66D69F-55FB-4344-B29D-FA52CD26F706}">
  <ds:schemaRefs>
    <ds:schemaRef ds:uri="Microsoft.SharePoint.Taxonomy.ContentTypeSync"/>
  </ds:schemaRefs>
</ds:datastoreItem>
</file>

<file path=customXml/itemProps2.xml><?xml version="1.0" encoding="utf-8"?>
<ds:datastoreItem xmlns:ds="http://schemas.openxmlformats.org/officeDocument/2006/customXml" ds:itemID="{13D845B8-9C2D-40ED-BFB4-FD682F6B5FF1}">
  <ds:schemaRefs>
    <ds:schemaRef ds:uri="http://schemas.microsoft.com/office/2006/documentManagement/types"/>
    <ds:schemaRef ds:uri="6464afcc-1ec3-4065-96eb-899d285174cd"/>
    <ds:schemaRef ds:uri="http://schemas.openxmlformats.org/package/2006/metadata/core-properties"/>
    <ds:schemaRef ds:uri="http://www.w3.org/XML/1998/namespace"/>
    <ds:schemaRef ds:uri="http://purl.org/dc/terms/"/>
    <ds:schemaRef ds:uri="http://purl.org/dc/elements/1.1/"/>
    <ds:schemaRef ds:uri="http://purl.org/dc/dcmitype/"/>
    <ds:schemaRef ds:uri="http://schemas.microsoft.com/office/infopath/2007/PartnerControls"/>
    <ds:schemaRef ds:uri="79ed8d8e-735d-4020-8679-fc6c7b35ba8b"/>
    <ds:schemaRef ds:uri="http://schemas.microsoft.com/office/2006/metadata/properties"/>
  </ds:schemaRefs>
</ds:datastoreItem>
</file>

<file path=customXml/itemProps3.xml><?xml version="1.0" encoding="utf-8"?>
<ds:datastoreItem xmlns:ds="http://schemas.openxmlformats.org/officeDocument/2006/customXml" ds:itemID="{7EAD927C-8232-4DDB-AAED-5FA0F40D544B}">
  <ds:schemaRefs>
    <ds:schemaRef ds:uri="http://schemas.microsoft.com/sharepoint/events"/>
  </ds:schemaRefs>
</ds:datastoreItem>
</file>

<file path=customXml/itemProps4.xml><?xml version="1.0" encoding="utf-8"?>
<ds:datastoreItem xmlns:ds="http://schemas.openxmlformats.org/officeDocument/2006/customXml" ds:itemID="{902DEAC1-77DC-4581-9253-2B283A5365EE}">
  <ds:schemaRefs>
    <ds:schemaRef ds:uri="http://schemas.microsoft.com/sharepoint/v3/contenttype/forms"/>
  </ds:schemaRefs>
</ds:datastoreItem>
</file>

<file path=customXml/itemProps5.xml><?xml version="1.0" encoding="utf-8"?>
<ds:datastoreItem xmlns:ds="http://schemas.openxmlformats.org/officeDocument/2006/customXml" ds:itemID="{F5EB6DF8-ECB0-4A09-B792-84C772F4E1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d8d8e-735d-4020-8679-fc6c7b35ba8b"/>
    <ds:schemaRef ds:uri="6464afcc-1ec3-4065-96eb-899d285174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4943</TotalTime>
  <Words>1274</Words>
  <Application>Microsoft Office PowerPoint</Application>
  <PresentationFormat>On-screen Show (4:3)</PresentationFormat>
  <Paragraphs>219</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Corbel</vt:lpstr>
      <vt:lpstr>Lucida Grande</vt:lpstr>
      <vt:lpstr>Office Theme</vt:lpstr>
      <vt:lpstr>Introduction to Journal Archives</vt:lpstr>
      <vt:lpstr>What is Journal Archives? </vt:lpstr>
      <vt:lpstr>Brill Journal Archive Online  </vt:lpstr>
      <vt:lpstr>Cambridge Journals Digital Archive  </vt:lpstr>
      <vt:lpstr> Institution of Civil Engineers Virtual Library Archive </vt:lpstr>
      <vt:lpstr>Institute of Physics (IOP) Journal Archive   </vt:lpstr>
      <vt:lpstr>Periodicals Archive Online - Jisc Collections Selection </vt:lpstr>
      <vt:lpstr>Oxford Journals Archive and Archive Upgrade (Oxford University Press)</vt:lpstr>
      <vt:lpstr>Royal Society of Chemistry (RSC) Journals Archive</vt:lpstr>
      <vt:lpstr>Taylor &amp; Francis Geography, Planning, Urban and Environment Online Archive</vt:lpstr>
      <vt:lpstr>Spare Rib  </vt:lpstr>
      <vt:lpstr>Key features </vt:lpstr>
      <vt:lpstr>Search </vt:lpstr>
      <vt:lpstr>Advanced search </vt:lpstr>
      <vt:lpstr>Filter Results </vt:lpstr>
      <vt:lpstr>Browse whole catalogue </vt:lpstr>
      <vt:lpstr>Spare Rib  </vt:lpstr>
      <vt:lpstr>Viewer  </vt:lpstr>
      <vt:lpstr>Viewer (Search panel) </vt:lpstr>
      <vt:lpstr>Viewer (Details panel) </vt:lpstr>
      <vt:lpstr>Viewer (all panels) </vt:lpstr>
      <vt:lpstr>Benefits for researchers </vt:lpstr>
      <vt:lpstr>Further information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timroe</dc:creator>
  <cp:lastModifiedBy>Paul Flieshman</cp:lastModifiedBy>
  <cp:revision>350</cp:revision>
  <dcterms:created xsi:type="dcterms:W3CDTF">2013-06-28T11:27:49Z</dcterms:created>
  <dcterms:modified xsi:type="dcterms:W3CDTF">2016-02-03T15:34:40Z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0x01010082774369F7717648B61F61A9706D4652</vt:lpwstr>
  </property>
  <property fmtid="{D5CDD505-2E9C-101B-9397-08002B2CF9AE}" pid="3" name="_dlc_DocIdItemGuid">
    <vt:lpwstr>b04513aa-ed62-478f-a79e-89f46a5e16bf</vt:lpwstr>
  </property>
</Properties>
</file>